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51" r:id="rId2"/>
  </p:sldMasterIdLst>
  <p:notesMasterIdLst>
    <p:notesMasterId r:id="rId36"/>
  </p:notesMasterIdLst>
  <p:sldIdLst>
    <p:sldId id="358" r:id="rId3"/>
    <p:sldId id="367" r:id="rId4"/>
    <p:sldId id="457" r:id="rId5"/>
    <p:sldId id="460" r:id="rId6"/>
    <p:sldId id="459" r:id="rId7"/>
    <p:sldId id="458" r:id="rId8"/>
    <p:sldId id="461" r:id="rId9"/>
    <p:sldId id="479" r:id="rId10"/>
    <p:sldId id="478" r:id="rId11"/>
    <p:sldId id="487" r:id="rId12"/>
    <p:sldId id="427" r:id="rId13"/>
    <p:sldId id="480" r:id="rId14"/>
    <p:sldId id="430" r:id="rId15"/>
    <p:sldId id="482" r:id="rId16"/>
    <p:sldId id="431" r:id="rId17"/>
    <p:sldId id="483" r:id="rId18"/>
    <p:sldId id="433" r:id="rId19"/>
    <p:sldId id="484" r:id="rId20"/>
    <p:sldId id="449" r:id="rId21"/>
    <p:sldId id="485" r:id="rId22"/>
    <p:sldId id="432" r:id="rId23"/>
    <p:sldId id="434" r:id="rId24"/>
    <p:sldId id="435" r:id="rId25"/>
    <p:sldId id="436" r:id="rId26"/>
    <p:sldId id="437" r:id="rId27"/>
    <p:sldId id="438" r:id="rId28"/>
    <p:sldId id="466" r:id="rId29"/>
    <p:sldId id="486" r:id="rId30"/>
    <p:sldId id="467" r:id="rId31"/>
    <p:sldId id="468" r:id="rId32"/>
    <p:sldId id="469" r:id="rId33"/>
    <p:sldId id="470" r:id="rId34"/>
    <p:sldId id="357" r:id="rId35"/>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ヒラギノ角ゴ Pro W3"/>
        <a:cs typeface="Arial" charset="0"/>
      </a:defRPr>
    </a:lvl1pPr>
    <a:lvl2pPr marL="457200" algn="l" rtl="0" fontAlgn="base">
      <a:spcBef>
        <a:spcPct val="0"/>
      </a:spcBef>
      <a:spcAft>
        <a:spcPct val="0"/>
      </a:spcAft>
      <a:defRPr kern="1200">
        <a:solidFill>
          <a:schemeClr val="tx1"/>
        </a:solidFill>
        <a:latin typeface="Arial" charset="0"/>
        <a:ea typeface="ヒラギノ角ゴ Pro W3"/>
        <a:cs typeface="Arial" charset="0"/>
      </a:defRPr>
    </a:lvl2pPr>
    <a:lvl3pPr marL="914400" algn="l" rtl="0" fontAlgn="base">
      <a:spcBef>
        <a:spcPct val="0"/>
      </a:spcBef>
      <a:spcAft>
        <a:spcPct val="0"/>
      </a:spcAft>
      <a:defRPr kern="1200">
        <a:solidFill>
          <a:schemeClr val="tx1"/>
        </a:solidFill>
        <a:latin typeface="Arial" charset="0"/>
        <a:ea typeface="ヒラギノ角ゴ Pro W3"/>
        <a:cs typeface="Arial" charset="0"/>
      </a:defRPr>
    </a:lvl3pPr>
    <a:lvl4pPr marL="1371600" algn="l" rtl="0" fontAlgn="base">
      <a:spcBef>
        <a:spcPct val="0"/>
      </a:spcBef>
      <a:spcAft>
        <a:spcPct val="0"/>
      </a:spcAft>
      <a:defRPr kern="1200">
        <a:solidFill>
          <a:schemeClr val="tx1"/>
        </a:solidFill>
        <a:latin typeface="Arial" charset="0"/>
        <a:ea typeface="ヒラギノ角ゴ Pro W3"/>
        <a:cs typeface="Arial" charset="0"/>
      </a:defRPr>
    </a:lvl4pPr>
    <a:lvl5pPr marL="1828800" algn="l" rtl="0" fontAlgn="base">
      <a:spcBef>
        <a:spcPct val="0"/>
      </a:spcBef>
      <a:spcAft>
        <a:spcPct val="0"/>
      </a:spcAft>
      <a:defRPr kern="1200">
        <a:solidFill>
          <a:schemeClr val="tx1"/>
        </a:solidFill>
        <a:latin typeface="Arial" charset="0"/>
        <a:ea typeface="ヒラギノ角ゴ Pro W3"/>
        <a:cs typeface="Arial" charset="0"/>
      </a:defRPr>
    </a:lvl5pPr>
    <a:lvl6pPr marL="2286000" algn="l" defTabSz="914400" rtl="0" eaLnBrk="1" latinLnBrk="0" hangingPunct="1">
      <a:defRPr kern="1200">
        <a:solidFill>
          <a:schemeClr val="tx1"/>
        </a:solidFill>
        <a:latin typeface="Arial" charset="0"/>
        <a:ea typeface="ヒラギノ角ゴ Pro W3"/>
        <a:cs typeface="Arial" charset="0"/>
      </a:defRPr>
    </a:lvl6pPr>
    <a:lvl7pPr marL="2743200" algn="l" defTabSz="914400" rtl="0" eaLnBrk="1" latinLnBrk="0" hangingPunct="1">
      <a:defRPr kern="1200">
        <a:solidFill>
          <a:schemeClr val="tx1"/>
        </a:solidFill>
        <a:latin typeface="Arial" charset="0"/>
        <a:ea typeface="ヒラギノ角ゴ Pro W3"/>
        <a:cs typeface="Arial" charset="0"/>
      </a:defRPr>
    </a:lvl7pPr>
    <a:lvl8pPr marL="3200400" algn="l" defTabSz="914400" rtl="0" eaLnBrk="1" latinLnBrk="0" hangingPunct="1">
      <a:defRPr kern="1200">
        <a:solidFill>
          <a:schemeClr val="tx1"/>
        </a:solidFill>
        <a:latin typeface="Arial" charset="0"/>
        <a:ea typeface="ヒラギノ角ゴ Pro W3"/>
        <a:cs typeface="Arial" charset="0"/>
      </a:defRPr>
    </a:lvl8pPr>
    <a:lvl9pPr marL="3657600" algn="l" defTabSz="914400" rtl="0" eaLnBrk="1" latinLnBrk="0" hangingPunct="1">
      <a:defRPr kern="1200">
        <a:solidFill>
          <a:schemeClr val="tx1"/>
        </a:solidFill>
        <a:latin typeface="Arial" charset="0"/>
        <a:ea typeface="ヒラギノ角ゴ Pro W3"/>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F2"/>
    <a:srgbClr val="0063A1"/>
    <a:srgbClr val="004069"/>
    <a:srgbClr val="001230"/>
    <a:srgbClr val="47D1F7"/>
    <a:srgbClr val="40C7F5"/>
    <a:srgbClr val="4D4D4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91487" autoAdjust="0"/>
  </p:normalViewPr>
  <p:slideViewPr>
    <p:cSldViewPr snapToGrid="0">
      <p:cViewPr varScale="1">
        <p:scale>
          <a:sx n="108" d="100"/>
          <a:sy n="108" d="100"/>
        </p:scale>
        <p:origin x="1326" y="96"/>
      </p:cViewPr>
      <p:guideLst>
        <p:guide orient="horz" pos="2160"/>
        <p:guide pos="2880"/>
      </p:guideLst>
    </p:cSldViewPr>
  </p:slideViewPr>
  <p:outlineViewPr>
    <p:cViewPr>
      <p:scale>
        <a:sx n="33" d="100"/>
        <a:sy n="33" d="100"/>
      </p:scale>
      <p:origin x="0" y="2386"/>
    </p:cViewPr>
  </p:outlineViewPr>
  <p:notesTextViewPr>
    <p:cViewPr>
      <p:scale>
        <a:sx n="100" d="100"/>
        <a:sy n="100" d="100"/>
      </p:scale>
      <p:origin x="0" y="0"/>
    </p:cViewPr>
  </p:notesTextViewPr>
  <p:sorterViewPr>
    <p:cViewPr>
      <p:scale>
        <a:sx n="120" d="100"/>
        <a:sy n="120" d="100"/>
      </p:scale>
      <p:origin x="0" y="302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atin typeface="Arial" pitchFamily="34" charset="0"/>
                <a:ea typeface="ヒラギノ角ゴ Pro W3" pitchFamily="120" charset="-128"/>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atin typeface="Arial" pitchFamily="34" charset="0"/>
                <a:ea typeface="ヒラギノ角ゴ Pro W3" pitchFamily="120" charset="-128"/>
                <a:cs typeface="+mn-cs"/>
              </a:defRPr>
            </a:lvl1pPr>
          </a:lstStyle>
          <a:p>
            <a:pPr>
              <a:defRPr/>
            </a:pPr>
            <a:fld id="{27D326F7-919B-4A0E-AF3F-9DB6CB8FD3E5}" type="datetimeFigureOut">
              <a:rPr lang="en-US"/>
              <a:pPr>
                <a:defRPr/>
              </a:pPr>
              <a:t>9/21/2015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atin typeface="Arial" pitchFamily="34" charset="0"/>
                <a:ea typeface="ヒラギノ角ゴ Pro W3" pitchFamily="120" charset="-128"/>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atin typeface="Arial" pitchFamily="34" charset="0"/>
                <a:ea typeface="ヒラギノ角ゴ Pro W3" pitchFamily="120" charset="-128"/>
                <a:cs typeface="+mn-cs"/>
              </a:defRPr>
            </a:lvl1pPr>
          </a:lstStyle>
          <a:p>
            <a:pPr>
              <a:defRPr/>
            </a:pPr>
            <a:fld id="{48E56138-A41D-4C6F-A8AE-712FE4C15B0B}" type="slidenum">
              <a:rPr lang="en-US"/>
              <a:pPr>
                <a:defRPr/>
              </a:pPr>
              <a:t>‹#›</a:t>
            </a:fld>
            <a:endParaRPr lang="en-US"/>
          </a:p>
        </p:txBody>
      </p:sp>
    </p:spTree>
    <p:extLst>
      <p:ext uri="{BB962C8B-B14F-4D97-AF65-F5344CB8AC3E}">
        <p14:creationId xmlns:p14="http://schemas.microsoft.com/office/powerpoint/2010/main" val="26609221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en.wikipedia.org/wiki/Big_Five_personality_traits" TargetMode="External"/><Relationship Id="rId7" Type="http://schemas.openxmlformats.org/officeDocument/2006/relationships/hyperlink" Target="http://en.wikipedia.org/wiki/Plutchik's_Wheel_of_Emotions"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www.amazon.com/Brands-Laid-Bare-Evidence-Based-Management/dp/0470012838/ref=sr_1_1?ie=UTF8&amp;qid=1374985814&amp;sr=8-1&amp;keywords=Brand+Laid+Bare" TargetMode="External"/><Relationship Id="rId5" Type="http://schemas.openxmlformats.org/officeDocument/2006/relationships/hyperlink" Target="http://en.wikipedia.org/wiki/Maslow's_hierarchy_of_needs" TargetMode="External"/><Relationship Id="rId4" Type="http://schemas.openxmlformats.org/officeDocument/2006/relationships/hyperlink" Target="http://en.wikipedia.org/wiki/Shalom_H._Schwartz"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noTextEdit="1"/>
          </p:cNvSpPr>
          <p:nvPr>
            <p:ph type="sldImg"/>
          </p:nvPr>
        </p:nvSpPr>
        <p:spPr bwMode="auto">
          <a:noFill/>
          <a:ln>
            <a:solidFill>
              <a:srgbClr val="000000"/>
            </a:solidFill>
            <a:miter lim="800000"/>
            <a:headEnd/>
            <a:tailEnd/>
          </a:ln>
        </p:spPr>
      </p:sp>
      <p:sp>
        <p:nvSpPr>
          <p:cNvPr id="22530" name="Rectangle 3"/>
          <p:cNvSpPr>
            <a:spLocks noGrp="1"/>
          </p:cNvSpPr>
          <p:nvPr>
            <p:ph type="body" idx="1"/>
          </p:nvPr>
        </p:nvSpPr>
        <p:spPr bwMode="auto">
          <a:noFill/>
        </p:spPr>
        <p:txBody>
          <a:bodyPr wrap="square" numCol="1" anchor="t" anchorCtr="0" compatLnSpc="1">
            <a:prstTxWarp prst="textNoShape">
              <a:avLst/>
            </a:prstTxWarp>
          </a:bodyPr>
          <a:lstStyle/>
          <a:p>
            <a:r>
              <a:rPr lang="en-US" sz="1800" smtClean="0"/>
              <a:t>IBM System for User Modeling</a:t>
            </a:r>
            <a:r>
              <a:rPr lang="en-US" smtClean="0"/>
              <a:t> </a:t>
            </a:r>
            <a:r>
              <a:rPr lang="en-US" sz="1800" i="1" smtClean="0"/>
              <a:t>(</a:t>
            </a:r>
            <a:r>
              <a:rPr lang="en-US" sz="1800" i="1" smtClean="0">
                <a:solidFill>
                  <a:srgbClr val="FFFFFF"/>
                </a:solidFill>
              </a:rPr>
              <a:t>System U)</a:t>
            </a:r>
          </a:p>
        </p:txBody>
      </p:sp>
    </p:spTree>
    <p:extLst>
      <p:ext uri="{BB962C8B-B14F-4D97-AF65-F5344CB8AC3E}">
        <p14:creationId xmlns:p14="http://schemas.microsoft.com/office/powerpoint/2010/main" val="2265192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8E56138-A41D-4C6F-A8AE-712FE4C15B0B}" type="slidenum">
              <a:rPr lang="en-US" smtClean="0"/>
              <a:pPr>
                <a:defRPr/>
              </a:pPr>
              <a:t>10</a:t>
            </a:fld>
            <a:endParaRPr lang="en-US"/>
          </a:p>
        </p:txBody>
      </p:sp>
    </p:spTree>
    <p:extLst>
      <p:ext uri="{BB962C8B-B14F-4D97-AF65-F5344CB8AC3E}">
        <p14:creationId xmlns:p14="http://schemas.microsoft.com/office/powerpoint/2010/main" val="3485333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529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b="1" smtClean="0">
                <a:cs typeface="Arial" pitchFamily="34" charset="0"/>
              </a:rPr>
              <a:t>How does it work?</a:t>
            </a:r>
          </a:p>
          <a:p>
            <a:r>
              <a:rPr lang="en-US" altLang="en-US" smtClean="0">
                <a:cs typeface="Arial" pitchFamily="34" charset="0"/>
              </a:rPr>
              <a:t>The Machine Translation service converts text input in one language into a destination language for the end user. Translation is available among English, Brazilian Portuguese, Spanish and French.</a:t>
            </a:r>
          </a:p>
          <a:p>
            <a:endParaRPr lang="en-US" altLang="en-US" smtClean="0">
              <a:cs typeface="Arial" pitchFamily="34" charset="0"/>
            </a:endParaRPr>
          </a:p>
          <a:p>
            <a:r>
              <a:rPr lang="en-US" altLang="en-US" b="1" smtClean="0">
                <a:cs typeface="Arial" pitchFamily="34" charset="0"/>
              </a:rPr>
              <a:t>Use Cases-</a:t>
            </a:r>
            <a:endParaRPr lang="en-US" altLang="en-US" smtClean="0">
              <a:cs typeface="Arial" pitchFamily="34" charset="0"/>
            </a:endParaRPr>
          </a:p>
          <a:p>
            <a:r>
              <a:rPr lang="en-US" altLang="en-US" smtClean="0">
                <a:cs typeface="Arial" pitchFamily="34" charset="0"/>
              </a:rPr>
              <a:t>A French speaking help desk representative is assisting a Portuguese speaking customer through a chat session and is able to interact through the translation service</a:t>
            </a:r>
          </a:p>
          <a:p>
            <a:endParaRPr lang="en-US" altLang="en-US" smtClean="0">
              <a:cs typeface="Arial" pitchFamily="34" charset="0"/>
            </a:endParaRPr>
          </a:p>
        </p:txBody>
      </p:sp>
    </p:spTree>
    <p:extLst>
      <p:ext uri="{BB962C8B-B14F-4D97-AF65-F5344CB8AC3E}">
        <p14:creationId xmlns:p14="http://schemas.microsoft.com/office/powerpoint/2010/main" val="2176737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8E56138-A41D-4C6F-A8AE-712FE4C15B0B}" type="slidenum">
              <a:rPr lang="en-US" smtClean="0"/>
              <a:pPr>
                <a:defRPr/>
              </a:pPr>
              <a:t>12</a:t>
            </a:fld>
            <a:endParaRPr lang="en-US"/>
          </a:p>
        </p:txBody>
      </p:sp>
    </p:spTree>
    <p:extLst>
      <p:ext uri="{BB962C8B-B14F-4D97-AF65-F5344CB8AC3E}">
        <p14:creationId xmlns:p14="http://schemas.microsoft.com/office/powerpoint/2010/main" val="3896238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en-US" altLang="en-US" smtClean="0">
                <a:cs typeface="Arial" pitchFamily="34" charset="0"/>
              </a:rPr>
              <a:t>3 mentions in yellow refer to the same person; so that you can infer that Avakov estimated the number of killed.</a:t>
            </a:r>
          </a:p>
          <a:p>
            <a:pPr eaLnBrk="1" hangingPunct="1">
              <a:spcBef>
                <a:spcPct val="0"/>
              </a:spcBef>
            </a:pPr>
            <a:endParaRPr lang="en-US" altLang="en-US" smtClean="0">
              <a:cs typeface="Arial" pitchFamily="34" charset="0"/>
            </a:endParaRPr>
          </a:p>
          <a:p>
            <a:r>
              <a:rPr lang="en-US" altLang="en-US" b="1" smtClean="0">
                <a:cs typeface="Arial" pitchFamily="34" charset="0"/>
              </a:rPr>
              <a:t>How does it work?</a:t>
            </a:r>
          </a:p>
          <a:p>
            <a:r>
              <a:rPr lang="en-US" altLang="en-US" smtClean="0">
                <a:cs typeface="Arial" pitchFamily="34" charset="0"/>
                <a:sym typeface="Helvetica Light" charset="0"/>
              </a:rPr>
              <a:t>Parses sentences into their various components and detects relationships between the components.  It can process new terms (like people's names in a news feed) it has never analyzed before through contextual analysis.  Sentence components include parts of speech (noun, verb, adjective, conjunction, etc.) and functions (subjects, objects, predicates, etc.). The service maps the relationships between the components so that users or analytics engines can more easily understand the meaning of individual sentences and documents.</a:t>
            </a:r>
          </a:p>
          <a:p>
            <a:endParaRPr lang="en-US" altLang="en-US" smtClean="0">
              <a:cs typeface="Arial" pitchFamily="34" charset="0"/>
            </a:endParaRPr>
          </a:p>
          <a:p>
            <a:r>
              <a:rPr lang="en-US" altLang="en-US" b="1" smtClean="0">
                <a:cs typeface="Arial" pitchFamily="34" charset="0"/>
              </a:rPr>
              <a:t>Use Cases-</a:t>
            </a:r>
            <a:endParaRPr lang="en-US" altLang="en-US" smtClean="0">
              <a:cs typeface="Arial" pitchFamily="34" charset="0"/>
            </a:endParaRPr>
          </a:p>
          <a:p>
            <a:r>
              <a:rPr lang="en-US" altLang="en-US" smtClean="0">
                <a:cs typeface="Arial" pitchFamily="34" charset="0"/>
                <a:sym typeface="Helvetica Light" charset="0"/>
              </a:rPr>
              <a:t>The service can analyze a news article and pull out the relevant people, organization, event type, date/time, or location of actions taken.  It then can relate the components such as what adjective describes what noun and what action a subject takes upon what object.</a:t>
            </a:r>
          </a:p>
          <a:p>
            <a:pPr eaLnBrk="1" hangingPunct="1">
              <a:spcBef>
                <a:spcPct val="0"/>
              </a:spcBef>
            </a:pPr>
            <a:endParaRPr lang="en-US" altLang="en-US" smtClean="0">
              <a:cs typeface="Arial" pitchFamily="34" charset="0"/>
            </a:endParaRPr>
          </a:p>
          <a:p>
            <a:pPr eaLnBrk="1" hangingPunct="1">
              <a:spcBef>
                <a:spcPct val="0"/>
              </a:spcBef>
            </a:pPr>
            <a:endParaRPr lang="en-US" altLang="en-US" smtClean="0">
              <a:cs typeface="Arial" pitchFamily="34" charset="0"/>
            </a:endParaRPr>
          </a:p>
        </p:txBody>
      </p:sp>
      <p:sp>
        <p:nvSpPr>
          <p:cNvPr id="583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300">
                <a:solidFill>
                  <a:schemeClr val="tx1"/>
                </a:solidFill>
                <a:latin typeface="Calibri" pitchFamily="34" charset="0"/>
                <a:ea typeface="MS PGothic" pitchFamily="34" charset="-128"/>
                <a:cs typeface="Arial" pitchFamily="34" charset="0"/>
              </a:defRPr>
            </a:lvl1pPr>
            <a:lvl2pPr marL="785372" indent="-302066" eaLnBrk="0" hangingPunct="0">
              <a:spcBef>
                <a:spcPct val="30000"/>
              </a:spcBef>
              <a:defRPr sz="1300">
                <a:solidFill>
                  <a:schemeClr val="tx1"/>
                </a:solidFill>
                <a:latin typeface="Calibri" pitchFamily="34" charset="0"/>
                <a:ea typeface="MS PGothic" pitchFamily="34" charset="-128"/>
                <a:cs typeface="Arial" pitchFamily="34" charset="0"/>
              </a:defRPr>
            </a:lvl2pPr>
            <a:lvl3pPr marL="1208265" indent="-241653" eaLnBrk="0" hangingPunct="0">
              <a:spcBef>
                <a:spcPct val="30000"/>
              </a:spcBef>
              <a:defRPr sz="1300">
                <a:solidFill>
                  <a:schemeClr val="tx1"/>
                </a:solidFill>
                <a:latin typeface="Calibri" pitchFamily="34" charset="0"/>
                <a:ea typeface="MS PGothic" pitchFamily="34" charset="-128"/>
                <a:cs typeface="Arial" pitchFamily="34" charset="0"/>
              </a:defRPr>
            </a:lvl3pPr>
            <a:lvl4pPr marL="1691571" indent="-241653" eaLnBrk="0" hangingPunct="0">
              <a:spcBef>
                <a:spcPct val="30000"/>
              </a:spcBef>
              <a:defRPr sz="1300">
                <a:solidFill>
                  <a:schemeClr val="tx1"/>
                </a:solidFill>
                <a:latin typeface="Calibri" pitchFamily="34" charset="0"/>
                <a:ea typeface="MS PGothic" pitchFamily="34" charset="-128"/>
                <a:cs typeface="Arial" pitchFamily="34" charset="0"/>
              </a:defRPr>
            </a:lvl4pPr>
            <a:lvl5pPr marL="2174878" indent="-241653" eaLnBrk="0" hangingPunct="0">
              <a:spcBef>
                <a:spcPct val="30000"/>
              </a:spcBef>
              <a:defRPr sz="1300">
                <a:solidFill>
                  <a:schemeClr val="tx1"/>
                </a:solidFill>
                <a:latin typeface="Calibri" pitchFamily="34" charset="0"/>
                <a:ea typeface="MS PGothic" pitchFamily="34" charset="-128"/>
                <a:cs typeface="Arial" pitchFamily="34" charset="0"/>
              </a:defRPr>
            </a:lvl5pPr>
            <a:lvl6pPr marL="2658184" indent="-241653" defTabSz="483306" eaLnBrk="0" fontAlgn="base" hangingPunct="0">
              <a:spcBef>
                <a:spcPct val="30000"/>
              </a:spcBef>
              <a:spcAft>
                <a:spcPct val="0"/>
              </a:spcAft>
              <a:defRPr sz="1300">
                <a:solidFill>
                  <a:schemeClr val="tx1"/>
                </a:solidFill>
                <a:latin typeface="Calibri" pitchFamily="34" charset="0"/>
                <a:ea typeface="MS PGothic" pitchFamily="34" charset="-128"/>
                <a:cs typeface="Arial" pitchFamily="34" charset="0"/>
              </a:defRPr>
            </a:lvl6pPr>
            <a:lvl7pPr marL="3141490" indent="-241653" defTabSz="483306" eaLnBrk="0" fontAlgn="base" hangingPunct="0">
              <a:spcBef>
                <a:spcPct val="30000"/>
              </a:spcBef>
              <a:spcAft>
                <a:spcPct val="0"/>
              </a:spcAft>
              <a:defRPr sz="1300">
                <a:solidFill>
                  <a:schemeClr val="tx1"/>
                </a:solidFill>
                <a:latin typeface="Calibri" pitchFamily="34" charset="0"/>
                <a:ea typeface="MS PGothic" pitchFamily="34" charset="-128"/>
                <a:cs typeface="Arial" pitchFamily="34" charset="0"/>
              </a:defRPr>
            </a:lvl7pPr>
            <a:lvl8pPr marL="3624796" indent="-241653" defTabSz="483306" eaLnBrk="0" fontAlgn="base" hangingPunct="0">
              <a:spcBef>
                <a:spcPct val="30000"/>
              </a:spcBef>
              <a:spcAft>
                <a:spcPct val="0"/>
              </a:spcAft>
              <a:defRPr sz="1300">
                <a:solidFill>
                  <a:schemeClr val="tx1"/>
                </a:solidFill>
                <a:latin typeface="Calibri" pitchFamily="34" charset="0"/>
                <a:ea typeface="MS PGothic" pitchFamily="34" charset="-128"/>
                <a:cs typeface="Arial" pitchFamily="34" charset="0"/>
              </a:defRPr>
            </a:lvl8pPr>
            <a:lvl9pPr marL="4108102" indent="-241653" defTabSz="483306" eaLnBrk="0" fontAlgn="base" hangingPunct="0">
              <a:spcBef>
                <a:spcPct val="30000"/>
              </a:spcBef>
              <a:spcAft>
                <a:spcPct val="0"/>
              </a:spcAft>
              <a:defRPr sz="1300">
                <a:solidFill>
                  <a:schemeClr val="tx1"/>
                </a:solidFill>
                <a:latin typeface="Calibri" pitchFamily="34" charset="0"/>
                <a:ea typeface="MS PGothic" pitchFamily="34" charset="-128"/>
                <a:cs typeface="Arial" pitchFamily="34" charset="0"/>
              </a:defRPr>
            </a:lvl9pPr>
          </a:lstStyle>
          <a:p>
            <a:pPr eaLnBrk="1" hangingPunct="1">
              <a:spcBef>
                <a:spcPct val="0"/>
              </a:spcBef>
            </a:pPr>
            <a:fld id="{0554F018-27C2-4B19-9E3C-6E8FFBA4843A}" type="slidenum">
              <a:rPr lang="en-US" altLang="en-US">
                <a:solidFill>
                  <a:srgbClr val="000000"/>
                </a:solidFill>
              </a:rPr>
              <a:pPr eaLnBrk="1" hangingPunct="1">
                <a:spcBef>
                  <a:spcPct val="0"/>
                </a:spcBef>
              </a:pPr>
              <a:t>13</a:t>
            </a:fld>
            <a:endParaRPr lang="en-US" altLang="en-US">
              <a:solidFill>
                <a:srgbClr val="000000"/>
              </a:solidFill>
            </a:endParaRPr>
          </a:p>
        </p:txBody>
      </p:sp>
    </p:spTree>
    <p:extLst>
      <p:ext uri="{BB962C8B-B14F-4D97-AF65-F5344CB8AC3E}">
        <p14:creationId xmlns:p14="http://schemas.microsoft.com/office/powerpoint/2010/main" val="902515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8E56138-A41D-4C6F-A8AE-712FE4C15B0B}" type="slidenum">
              <a:rPr lang="en-US" smtClean="0"/>
              <a:pPr>
                <a:defRPr/>
              </a:pPr>
              <a:t>14</a:t>
            </a:fld>
            <a:endParaRPr lang="en-US"/>
          </a:p>
        </p:txBody>
      </p:sp>
    </p:spTree>
    <p:extLst>
      <p:ext uri="{BB962C8B-B14F-4D97-AF65-F5344CB8AC3E}">
        <p14:creationId xmlns:p14="http://schemas.microsoft.com/office/powerpoint/2010/main" val="2652720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228" indent="-228228" eaLnBrk="1" hangingPunct="1">
              <a:spcBef>
                <a:spcPts val="106"/>
              </a:spcBef>
              <a:buFont typeface="Calibri" pitchFamily="34" charset="0"/>
              <a:buAutoNum type="arabicPeriod"/>
            </a:pPr>
            <a:r>
              <a:rPr lang="en-US" altLang="en-US" smtClean="0">
                <a:cs typeface="Arial" pitchFamily="34" charset="0"/>
              </a:rPr>
              <a:t>Question is passed through he API</a:t>
            </a:r>
          </a:p>
          <a:p>
            <a:pPr marL="228228" indent="-228228" eaLnBrk="1" hangingPunct="1">
              <a:spcBef>
                <a:spcPts val="106"/>
              </a:spcBef>
              <a:buFont typeface="Calibri" pitchFamily="34" charset="0"/>
              <a:buAutoNum type="arabicPeriod"/>
            </a:pPr>
            <a:r>
              <a:rPr lang="en-US" altLang="ja-JP" smtClean="0">
                <a:cs typeface="Arial" pitchFamily="34" charset="0"/>
              </a:rPr>
              <a:t>Watson decomposes the question to understand </a:t>
            </a:r>
            <a:r>
              <a:rPr lang="en-US" altLang="en-US" smtClean="0">
                <a:cs typeface="Arial" pitchFamily="34" charset="0"/>
              </a:rPr>
              <a:t>multiple interpretations of</a:t>
            </a:r>
            <a:r>
              <a:rPr lang="en-US" altLang="ja-JP" smtClean="0">
                <a:cs typeface="Arial" pitchFamily="34" charset="0"/>
              </a:rPr>
              <a:t> it</a:t>
            </a:r>
          </a:p>
          <a:p>
            <a:pPr marL="228228" indent="-228228" eaLnBrk="1" hangingPunct="1">
              <a:spcBef>
                <a:spcPts val="106"/>
              </a:spcBef>
              <a:buFont typeface="Calibri" pitchFamily="34" charset="0"/>
              <a:buAutoNum type="arabicPeriod"/>
            </a:pPr>
            <a:r>
              <a:rPr lang="en-US" altLang="ja-JP" smtClean="0">
                <a:cs typeface="Arial" pitchFamily="34" charset="0"/>
              </a:rPr>
              <a:t>Generates hypothesis through multiple sources</a:t>
            </a:r>
          </a:p>
          <a:p>
            <a:pPr marL="228228" indent="-228228" eaLnBrk="1" hangingPunct="1">
              <a:spcBef>
                <a:spcPts val="106"/>
              </a:spcBef>
              <a:buFont typeface="Calibri" pitchFamily="34" charset="0"/>
              <a:buAutoNum type="arabicPeriod"/>
            </a:pPr>
            <a:r>
              <a:rPr lang="en-US" altLang="ja-JP" smtClean="0">
                <a:cs typeface="Arial" pitchFamily="34" charset="0"/>
              </a:rPr>
              <a:t>Scores the hypothesis and evidence</a:t>
            </a:r>
          </a:p>
          <a:p>
            <a:pPr marL="228228" indent="-228228" eaLnBrk="1" hangingPunct="1">
              <a:spcBef>
                <a:spcPts val="106"/>
              </a:spcBef>
              <a:buFont typeface="Calibri" pitchFamily="34" charset="0"/>
              <a:buAutoNum type="arabicPeriod"/>
            </a:pPr>
            <a:r>
              <a:rPr lang="en-US" altLang="ja-JP" smtClean="0">
                <a:cs typeface="Arial" pitchFamily="34" charset="0"/>
              </a:rPr>
              <a:t>Synthesis the scoring to generate a response</a:t>
            </a:r>
          </a:p>
          <a:p>
            <a:pPr marL="228228" indent="-228228" eaLnBrk="1" hangingPunct="1">
              <a:spcBef>
                <a:spcPts val="106"/>
              </a:spcBef>
              <a:buFont typeface="Calibri" pitchFamily="34" charset="0"/>
              <a:buAutoNum type="arabicPeriod"/>
            </a:pPr>
            <a:r>
              <a:rPr lang="en-US" altLang="ja-JP" smtClean="0">
                <a:cs typeface="Arial" pitchFamily="34" charset="0"/>
              </a:rPr>
              <a:t>Delivers response Evidence </a:t>
            </a:r>
          </a:p>
          <a:p>
            <a:pPr marL="228228" indent="-228228" eaLnBrk="1" hangingPunct="1">
              <a:spcBef>
                <a:spcPct val="0"/>
              </a:spcBef>
            </a:pPr>
            <a:endParaRPr lang="en-US" altLang="en-US" smtClean="0">
              <a:cs typeface="Arial" pitchFamily="34" charset="0"/>
            </a:endParaRPr>
          </a:p>
          <a:p>
            <a:pPr marL="228228" indent="-228228"/>
            <a:r>
              <a:rPr lang="en-US" altLang="en-US" b="1" smtClean="0">
                <a:cs typeface="Arial" pitchFamily="34" charset="0"/>
              </a:rPr>
              <a:t>How does it work?</a:t>
            </a:r>
          </a:p>
          <a:p>
            <a:pPr marL="228228" indent="-228228"/>
            <a:r>
              <a:rPr lang="en-US" altLang="en-US" smtClean="0">
                <a:cs typeface="Arial" pitchFamily="34" charset="0"/>
                <a:sym typeface="Helvetica Light" charset="0"/>
              </a:rPr>
              <a:t>Interprets and answers user questions directly based on primary data sources (brochures, web pages, manuals, records, etc.) that have been selected and gathered into a body of data or ‘corpus’.  The service returns candidate responses with associated confidence levels and links to supporting evidence.  The current data corpora on BlueMix focuses on the Travel and Healthcare industries.</a:t>
            </a:r>
          </a:p>
          <a:p>
            <a:pPr marL="228228" indent="-228228"/>
            <a:endParaRPr lang="en-US" altLang="en-US" smtClean="0">
              <a:cs typeface="Arial" pitchFamily="34" charset="0"/>
            </a:endParaRPr>
          </a:p>
          <a:p>
            <a:pPr marL="228228" indent="-228228"/>
            <a:r>
              <a:rPr lang="en-US" altLang="en-US" b="1" smtClean="0">
                <a:cs typeface="Arial" pitchFamily="34" charset="0"/>
              </a:rPr>
              <a:t>Use Cases-</a:t>
            </a:r>
            <a:endParaRPr lang="en-US" altLang="en-US" smtClean="0">
              <a:cs typeface="Arial" pitchFamily="34" charset="0"/>
            </a:endParaRPr>
          </a:p>
          <a:p>
            <a:pPr marL="228228" indent="-228228"/>
            <a:r>
              <a:rPr lang="en-US" altLang="en-US" b="1" smtClean="0">
                <a:solidFill>
                  <a:schemeClr val="accent1"/>
                </a:solidFill>
                <a:cs typeface="Arial" pitchFamily="34" charset="0"/>
                <a:sym typeface="Helvetica Light" charset="0"/>
              </a:rPr>
              <a:t>Healthcare</a:t>
            </a:r>
            <a:r>
              <a:rPr lang="en-US" altLang="en-US" smtClean="0">
                <a:solidFill>
                  <a:schemeClr val="accent1"/>
                </a:solidFill>
                <a:cs typeface="Arial" pitchFamily="34" charset="0"/>
                <a:sym typeface="Helvetica Light" charset="0"/>
              </a:rPr>
              <a:t>:</a:t>
            </a:r>
            <a:r>
              <a:rPr lang="en-US" altLang="en-US" smtClean="0">
                <a:cs typeface="Arial" pitchFamily="34" charset="0"/>
                <a:sym typeface="Helvetica Light" charset="0"/>
              </a:rPr>
              <a:t>  What is a stroke?  What is the cause of Wilson Disease?   </a:t>
            </a:r>
          </a:p>
          <a:p>
            <a:pPr marL="228228" indent="-228228"/>
            <a:r>
              <a:rPr lang="en-US" altLang="en-US" b="1" smtClean="0">
                <a:solidFill>
                  <a:schemeClr val="accent1"/>
                </a:solidFill>
                <a:cs typeface="Arial" pitchFamily="34" charset="0"/>
                <a:sym typeface="Helvetica Light" charset="0"/>
              </a:rPr>
              <a:t>Travel:</a:t>
            </a:r>
            <a:r>
              <a:rPr lang="en-US" altLang="en-US" smtClean="0">
                <a:cs typeface="Arial" pitchFamily="34" charset="0"/>
                <a:sym typeface="Helvetica Light" charset="0"/>
              </a:rPr>
              <a:t> Where is the best place to stay in Prague?</a:t>
            </a:r>
          </a:p>
          <a:p>
            <a:pPr marL="228228" indent="-228228" eaLnBrk="1" hangingPunct="1">
              <a:spcBef>
                <a:spcPct val="0"/>
              </a:spcBef>
            </a:pPr>
            <a:endParaRPr lang="en-US" altLang="en-US" smtClean="0">
              <a:cs typeface="Arial" pitchFamily="34" charset="0"/>
            </a:endParaRPr>
          </a:p>
        </p:txBody>
      </p:sp>
      <p:sp>
        <p:nvSpPr>
          <p:cNvPr id="5939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300">
                <a:solidFill>
                  <a:schemeClr val="tx1"/>
                </a:solidFill>
                <a:latin typeface="Calibri" pitchFamily="34" charset="0"/>
                <a:ea typeface="MS PGothic" pitchFamily="34" charset="-128"/>
                <a:cs typeface="Arial" pitchFamily="34" charset="0"/>
              </a:defRPr>
            </a:lvl1pPr>
            <a:lvl2pPr marL="785372" indent="-302066" eaLnBrk="0" hangingPunct="0">
              <a:spcBef>
                <a:spcPct val="30000"/>
              </a:spcBef>
              <a:defRPr sz="1300">
                <a:solidFill>
                  <a:schemeClr val="tx1"/>
                </a:solidFill>
                <a:latin typeface="Calibri" pitchFamily="34" charset="0"/>
                <a:ea typeface="MS PGothic" pitchFamily="34" charset="-128"/>
                <a:cs typeface="Arial" pitchFamily="34" charset="0"/>
              </a:defRPr>
            </a:lvl2pPr>
            <a:lvl3pPr marL="1208265" indent="-241653" eaLnBrk="0" hangingPunct="0">
              <a:spcBef>
                <a:spcPct val="30000"/>
              </a:spcBef>
              <a:defRPr sz="1300">
                <a:solidFill>
                  <a:schemeClr val="tx1"/>
                </a:solidFill>
                <a:latin typeface="Calibri" pitchFamily="34" charset="0"/>
                <a:ea typeface="MS PGothic" pitchFamily="34" charset="-128"/>
                <a:cs typeface="Arial" pitchFamily="34" charset="0"/>
              </a:defRPr>
            </a:lvl3pPr>
            <a:lvl4pPr marL="1691571" indent="-241653" eaLnBrk="0" hangingPunct="0">
              <a:spcBef>
                <a:spcPct val="30000"/>
              </a:spcBef>
              <a:defRPr sz="1300">
                <a:solidFill>
                  <a:schemeClr val="tx1"/>
                </a:solidFill>
                <a:latin typeface="Calibri" pitchFamily="34" charset="0"/>
                <a:ea typeface="MS PGothic" pitchFamily="34" charset="-128"/>
                <a:cs typeface="Arial" pitchFamily="34" charset="0"/>
              </a:defRPr>
            </a:lvl4pPr>
            <a:lvl5pPr marL="2174878" indent="-241653" eaLnBrk="0" hangingPunct="0">
              <a:spcBef>
                <a:spcPct val="30000"/>
              </a:spcBef>
              <a:defRPr sz="1300">
                <a:solidFill>
                  <a:schemeClr val="tx1"/>
                </a:solidFill>
                <a:latin typeface="Calibri" pitchFamily="34" charset="0"/>
                <a:ea typeface="MS PGothic" pitchFamily="34" charset="-128"/>
                <a:cs typeface="Arial" pitchFamily="34" charset="0"/>
              </a:defRPr>
            </a:lvl5pPr>
            <a:lvl6pPr marL="2658184" indent="-241653" defTabSz="483306" eaLnBrk="0" fontAlgn="base" hangingPunct="0">
              <a:spcBef>
                <a:spcPct val="30000"/>
              </a:spcBef>
              <a:spcAft>
                <a:spcPct val="0"/>
              </a:spcAft>
              <a:defRPr sz="1300">
                <a:solidFill>
                  <a:schemeClr val="tx1"/>
                </a:solidFill>
                <a:latin typeface="Calibri" pitchFamily="34" charset="0"/>
                <a:ea typeface="MS PGothic" pitchFamily="34" charset="-128"/>
                <a:cs typeface="Arial" pitchFamily="34" charset="0"/>
              </a:defRPr>
            </a:lvl6pPr>
            <a:lvl7pPr marL="3141490" indent="-241653" defTabSz="483306" eaLnBrk="0" fontAlgn="base" hangingPunct="0">
              <a:spcBef>
                <a:spcPct val="30000"/>
              </a:spcBef>
              <a:spcAft>
                <a:spcPct val="0"/>
              </a:spcAft>
              <a:defRPr sz="1300">
                <a:solidFill>
                  <a:schemeClr val="tx1"/>
                </a:solidFill>
                <a:latin typeface="Calibri" pitchFamily="34" charset="0"/>
                <a:ea typeface="MS PGothic" pitchFamily="34" charset="-128"/>
                <a:cs typeface="Arial" pitchFamily="34" charset="0"/>
              </a:defRPr>
            </a:lvl7pPr>
            <a:lvl8pPr marL="3624796" indent="-241653" defTabSz="483306" eaLnBrk="0" fontAlgn="base" hangingPunct="0">
              <a:spcBef>
                <a:spcPct val="30000"/>
              </a:spcBef>
              <a:spcAft>
                <a:spcPct val="0"/>
              </a:spcAft>
              <a:defRPr sz="1300">
                <a:solidFill>
                  <a:schemeClr val="tx1"/>
                </a:solidFill>
                <a:latin typeface="Calibri" pitchFamily="34" charset="0"/>
                <a:ea typeface="MS PGothic" pitchFamily="34" charset="-128"/>
                <a:cs typeface="Arial" pitchFamily="34" charset="0"/>
              </a:defRPr>
            </a:lvl8pPr>
            <a:lvl9pPr marL="4108102" indent="-241653" defTabSz="483306" eaLnBrk="0" fontAlgn="base" hangingPunct="0">
              <a:spcBef>
                <a:spcPct val="30000"/>
              </a:spcBef>
              <a:spcAft>
                <a:spcPct val="0"/>
              </a:spcAft>
              <a:defRPr sz="1300">
                <a:solidFill>
                  <a:schemeClr val="tx1"/>
                </a:solidFill>
                <a:latin typeface="Calibri" pitchFamily="34" charset="0"/>
                <a:ea typeface="MS PGothic" pitchFamily="34" charset="-128"/>
                <a:cs typeface="Arial" pitchFamily="34" charset="0"/>
              </a:defRPr>
            </a:lvl9pPr>
          </a:lstStyle>
          <a:p>
            <a:pPr eaLnBrk="1" hangingPunct="1">
              <a:spcBef>
                <a:spcPct val="0"/>
              </a:spcBef>
            </a:pPr>
            <a:fld id="{C680F7C3-7FBC-4682-B648-9D74C38F0C7B}" type="slidenum">
              <a:rPr lang="en-US" altLang="en-US"/>
              <a:pPr eaLnBrk="1" hangingPunct="1">
                <a:spcBef>
                  <a:spcPct val="0"/>
                </a:spcBef>
              </a:pPr>
              <a:t>15</a:t>
            </a:fld>
            <a:endParaRPr lang="en-US" altLang="en-US"/>
          </a:p>
        </p:txBody>
      </p:sp>
    </p:spTree>
    <p:extLst>
      <p:ext uri="{BB962C8B-B14F-4D97-AF65-F5344CB8AC3E}">
        <p14:creationId xmlns:p14="http://schemas.microsoft.com/office/powerpoint/2010/main" val="2451035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8E56138-A41D-4C6F-A8AE-712FE4C15B0B}" type="slidenum">
              <a:rPr lang="en-US" smtClean="0"/>
              <a:pPr>
                <a:defRPr/>
              </a:pPr>
              <a:t>16</a:t>
            </a:fld>
            <a:endParaRPr lang="en-US"/>
          </a:p>
        </p:txBody>
      </p:sp>
    </p:spTree>
    <p:extLst>
      <p:ext uri="{BB962C8B-B14F-4D97-AF65-F5344CB8AC3E}">
        <p14:creationId xmlns:p14="http://schemas.microsoft.com/office/powerpoint/2010/main" val="647988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4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b="1" smtClean="0">
                <a:cs typeface="Arial" pitchFamily="34" charset="0"/>
              </a:rPr>
              <a:t>How does it work?</a:t>
            </a:r>
          </a:p>
          <a:p>
            <a:r>
              <a:rPr lang="en-US" altLang="en-US" smtClean="0">
                <a:cs typeface="Arial" pitchFamily="34" charset="0"/>
              </a:rPr>
              <a:t>The Language Identification service detects the language in which text is written. This helps inform next steps such as translation, voice </a:t>
            </a:r>
            <a:r>
              <a:rPr lang="en-US" altLang="en-US" smtClean="0">
                <a:cs typeface="Arial" pitchFamily="34" charset="0"/>
                <a:sym typeface="Helvetica Light" charset="0"/>
              </a:rPr>
              <a:t>to text, or direct analysis. The service can be used in tandem with the Machine Translation service. Today, the service can identify 15 languages – Arabic; Chinese (Simplified); Chinese (Traditional); Cyrillic; Danish; Dutch; English; Farsi; Finnish; French; German; Greek; Hebrew; Hindi; Icelandic; Italian; Japanese; Korean; Norwegian (Bokmal); Norwegian (Nynorsk); Portuguese; Spanish; Swedish; Turkish; Urdu</a:t>
            </a:r>
          </a:p>
          <a:p>
            <a:endParaRPr lang="en-US" altLang="en-US" smtClean="0">
              <a:cs typeface="Arial" pitchFamily="34" charset="0"/>
            </a:endParaRPr>
          </a:p>
          <a:p>
            <a:r>
              <a:rPr lang="en-US" altLang="en-US" b="1" smtClean="0">
                <a:cs typeface="Arial" pitchFamily="34" charset="0"/>
              </a:rPr>
              <a:t>Use Cases-</a:t>
            </a:r>
            <a:endParaRPr lang="en-US" altLang="en-US" smtClean="0">
              <a:cs typeface="Arial" pitchFamily="34" charset="0"/>
            </a:endParaRPr>
          </a:p>
          <a:p>
            <a:r>
              <a:rPr lang="en-US" altLang="en-US" smtClean="0">
                <a:cs typeface="Arial" pitchFamily="34" charset="0"/>
              </a:rPr>
              <a:t>A building block for Machine Translation and future tech</a:t>
            </a:r>
            <a:endParaRPr lang="en-US" altLang="ja-JP" smtClean="0">
              <a:cs typeface="Arial" pitchFamily="34" charset="0"/>
            </a:endParaRPr>
          </a:p>
          <a:p>
            <a:endParaRPr lang="en-US" altLang="en-US" smtClean="0">
              <a:cs typeface="Arial" pitchFamily="34" charset="0"/>
            </a:endParaRPr>
          </a:p>
        </p:txBody>
      </p:sp>
    </p:spTree>
    <p:extLst>
      <p:ext uri="{BB962C8B-B14F-4D97-AF65-F5344CB8AC3E}">
        <p14:creationId xmlns:p14="http://schemas.microsoft.com/office/powerpoint/2010/main" val="3413419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8E56138-A41D-4C6F-A8AE-712FE4C15B0B}" type="slidenum">
              <a:rPr lang="en-US" smtClean="0"/>
              <a:pPr>
                <a:defRPr/>
              </a:pPr>
              <a:t>18</a:t>
            </a:fld>
            <a:endParaRPr lang="en-US"/>
          </a:p>
        </p:txBody>
      </p:sp>
    </p:spTree>
    <p:extLst>
      <p:ext uri="{BB962C8B-B14F-4D97-AF65-F5344CB8AC3E}">
        <p14:creationId xmlns:p14="http://schemas.microsoft.com/office/powerpoint/2010/main" val="72714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2467"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ts val="106"/>
              </a:spcBef>
            </a:pPr>
            <a:r>
              <a:rPr lang="en-US" altLang="en-US" sz="700" b="1">
                <a:solidFill>
                  <a:schemeClr val="tx2"/>
                </a:solidFill>
                <a:ea typeface="ヒラギノ角ゴ Pro W3"/>
                <a:cs typeface="ヒラギノ角ゴ Pro W3"/>
              </a:rPr>
              <a:t>How does it work?</a:t>
            </a:r>
          </a:p>
          <a:p>
            <a:pPr fontAlgn="ctr"/>
            <a:r>
              <a:rPr lang="en-US" altLang="en-US" sz="700">
                <a:cs typeface="Arial" pitchFamily="34" charset="0"/>
                <a:sym typeface="Helvetica Light" charset="0"/>
              </a:rPr>
              <a:t>The user Modeling service uses linguistic analytics to extract a set of  personality and social traits from the way a person communicates.  The service can analyze any communication the user makes available such as their text messages, tweets, posts, email, and more. Users of the service can understand, connect, and communicate with people on a more personally tailored level by analyzing personality and social traits</a:t>
            </a:r>
          </a:p>
          <a:p>
            <a:pPr>
              <a:spcBef>
                <a:spcPts val="106"/>
              </a:spcBef>
            </a:pPr>
            <a:endParaRPr lang="en-US" altLang="en-US" sz="700">
              <a:cs typeface="Arial" pitchFamily="34" charset="0"/>
            </a:endParaRPr>
          </a:p>
          <a:p>
            <a:pPr>
              <a:spcBef>
                <a:spcPts val="106"/>
              </a:spcBef>
            </a:pPr>
            <a:r>
              <a:rPr lang="en-US" altLang="en-US" sz="700" b="1">
                <a:solidFill>
                  <a:schemeClr val="tx2"/>
                </a:solidFill>
                <a:cs typeface="Arial" pitchFamily="34" charset="0"/>
              </a:rPr>
              <a:t>Use Cases-</a:t>
            </a:r>
            <a:endParaRPr lang="en-US" altLang="en-US" sz="700">
              <a:solidFill>
                <a:schemeClr val="tx2"/>
              </a:solidFill>
              <a:cs typeface="Arial" pitchFamily="34" charset="0"/>
            </a:endParaRPr>
          </a:p>
          <a:p>
            <a:pPr>
              <a:spcBef>
                <a:spcPts val="106"/>
              </a:spcBef>
            </a:pPr>
            <a:r>
              <a:rPr lang="en-US" altLang="en-US" sz="700">
                <a:cs typeface="Arial" pitchFamily="34" charset="0"/>
              </a:rPr>
              <a:t>The service can analyze text based on a customer</a:t>
            </a:r>
            <a:r>
              <a:rPr lang="ja-JP" altLang="en-US" sz="700">
                <a:cs typeface="Arial" pitchFamily="34" charset="0"/>
              </a:rPr>
              <a:t>’</a:t>
            </a:r>
            <a:r>
              <a:rPr lang="en-US" altLang="ja-JP" sz="700">
                <a:cs typeface="Arial" pitchFamily="34" charset="0"/>
              </a:rPr>
              <a:t>s twitter stream to help a travel agency decide between leading with a budget or luxury trip offer</a:t>
            </a:r>
          </a:p>
          <a:p>
            <a:endParaRPr lang="en-US" altLang="en-US" smtClean="0">
              <a:cs typeface="Arial" pitchFamily="34" charset="0"/>
            </a:endParaRPr>
          </a:p>
        </p:txBody>
      </p:sp>
    </p:spTree>
    <p:extLst>
      <p:ext uri="{BB962C8B-B14F-4D97-AF65-F5344CB8AC3E}">
        <p14:creationId xmlns:p14="http://schemas.microsoft.com/office/powerpoint/2010/main" val="2868475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2149553-5EA8-4643-8656-5B9990472082}" type="slidenum">
              <a:rPr lang="en-US" smtClean="0"/>
              <a:pPr>
                <a:defRPr/>
              </a:pPr>
              <a:t>2</a:t>
            </a:fld>
            <a:endParaRPr lang="en-US"/>
          </a:p>
        </p:txBody>
      </p:sp>
    </p:spTree>
    <p:extLst>
      <p:ext uri="{BB962C8B-B14F-4D97-AF65-F5344CB8AC3E}">
        <p14:creationId xmlns:p14="http://schemas.microsoft.com/office/powerpoint/2010/main" val="1582259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8E56138-A41D-4C6F-A8AE-712FE4C15B0B}" type="slidenum">
              <a:rPr lang="en-US" smtClean="0"/>
              <a:pPr>
                <a:defRPr/>
              </a:pPr>
              <a:t>20</a:t>
            </a:fld>
            <a:endParaRPr lang="en-US"/>
          </a:p>
        </p:txBody>
      </p:sp>
    </p:spTree>
    <p:extLst>
      <p:ext uri="{BB962C8B-B14F-4D97-AF65-F5344CB8AC3E}">
        <p14:creationId xmlns:p14="http://schemas.microsoft.com/office/powerpoint/2010/main" val="663191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041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b="1" smtClean="0">
                <a:cs typeface="Arial" pitchFamily="34" charset="0"/>
              </a:rPr>
              <a:t>How does it work?</a:t>
            </a:r>
          </a:p>
          <a:p>
            <a:r>
              <a:rPr lang="en-US" altLang="en-US" smtClean="0">
                <a:cs typeface="Arial" pitchFamily="34" charset="0"/>
                <a:sym typeface="Helvetica Light" charset="0"/>
              </a:rPr>
              <a:t>The service takes input data and graphically renders it as an interactive visualization which can range from a common business chart to more advanced layouts. The visualizations can be easily modified to match user needs, visual styling, and types of data being analyzed. </a:t>
            </a:r>
          </a:p>
          <a:p>
            <a:endParaRPr lang="en-US" altLang="en-US" smtClean="0">
              <a:cs typeface="Arial" pitchFamily="34" charset="0"/>
            </a:endParaRPr>
          </a:p>
          <a:p>
            <a:r>
              <a:rPr lang="en-US" altLang="en-US" b="1" smtClean="0">
                <a:cs typeface="Arial" pitchFamily="34" charset="0"/>
              </a:rPr>
              <a:t>Use Cases-</a:t>
            </a:r>
            <a:endParaRPr lang="en-US" altLang="en-US" smtClean="0">
              <a:cs typeface="Arial" pitchFamily="34" charset="0"/>
            </a:endParaRPr>
          </a:p>
          <a:p>
            <a:r>
              <a:rPr lang="en-US" altLang="en-US" smtClean="0">
                <a:cs typeface="Arial" pitchFamily="34" charset="0"/>
                <a:sym typeface="Helvetica Light" charset="0"/>
              </a:rPr>
              <a:t>The service could represent neighborhood demographic data as mini pie charts showing income levels centered on geographic locations on maps, or as tree maps that can switch from looking at income by age to house size or by education level. </a:t>
            </a:r>
          </a:p>
          <a:p>
            <a:endParaRPr lang="en-US" altLang="en-US" smtClean="0">
              <a:cs typeface="Arial" pitchFamily="34" charset="0"/>
              <a:sym typeface="Helvetica Light" charset="0"/>
            </a:endParaRPr>
          </a:p>
          <a:p>
            <a:endParaRPr lang="en-US" altLang="en-US" smtClean="0">
              <a:cs typeface="Arial" pitchFamily="34" charset="0"/>
            </a:endParaRPr>
          </a:p>
        </p:txBody>
      </p:sp>
    </p:spTree>
    <p:extLst>
      <p:ext uri="{BB962C8B-B14F-4D97-AF65-F5344CB8AC3E}">
        <p14:creationId xmlns:p14="http://schemas.microsoft.com/office/powerpoint/2010/main" val="794343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AE001435-D620-45F8-AD3A-04D8EC82FBBB}" type="slidenum">
              <a:rPr lang="en-US" smtClean="0"/>
              <a:pPr>
                <a:defRPr/>
              </a:pPr>
              <a:t>22</a:t>
            </a:fld>
            <a:endParaRPr lang="en-US"/>
          </a:p>
        </p:txBody>
      </p:sp>
    </p:spTree>
    <p:extLst>
      <p:ext uri="{BB962C8B-B14F-4D97-AF65-F5344CB8AC3E}">
        <p14:creationId xmlns:p14="http://schemas.microsoft.com/office/powerpoint/2010/main" val="1873926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AE001435-D620-45F8-AD3A-04D8EC82FBBB}" type="slidenum">
              <a:rPr lang="en-US" smtClean="0"/>
              <a:pPr>
                <a:defRPr/>
              </a:pPr>
              <a:t>23</a:t>
            </a:fld>
            <a:endParaRPr lang="en-US"/>
          </a:p>
        </p:txBody>
      </p:sp>
    </p:spTree>
    <p:extLst>
      <p:ext uri="{BB962C8B-B14F-4D97-AF65-F5344CB8AC3E}">
        <p14:creationId xmlns:p14="http://schemas.microsoft.com/office/powerpoint/2010/main" val="3694324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AE001435-D620-45F8-AD3A-04D8EC82FBBB}" type="slidenum">
              <a:rPr lang="en-US" smtClean="0"/>
              <a:pPr>
                <a:defRPr/>
              </a:pPr>
              <a:t>24</a:t>
            </a:fld>
            <a:endParaRPr lang="en-US"/>
          </a:p>
        </p:txBody>
      </p:sp>
    </p:spTree>
    <p:extLst>
      <p:ext uri="{BB962C8B-B14F-4D97-AF65-F5344CB8AC3E}">
        <p14:creationId xmlns:p14="http://schemas.microsoft.com/office/powerpoint/2010/main" val="802414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FB0BE1-4F15-2846-9952-379B45965D27}" type="slidenum">
              <a:rPr lang="en-US" smtClean="0"/>
              <a:pPr>
                <a:defRPr/>
              </a:pPr>
              <a:t>25</a:t>
            </a:fld>
            <a:endParaRPr lang="en-US"/>
          </a:p>
        </p:txBody>
      </p:sp>
    </p:spTree>
    <p:extLst>
      <p:ext uri="{BB962C8B-B14F-4D97-AF65-F5344CB8AC3E}">
        <p14:creationId xmlns:p14="http://schemas.microsoft.com/office/powerpoint/2010/main" val="171106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4254">
              <a:defRPr/>
            </a:pPr>
            <a:endParaRPr lang="en-US" dirty="0"/>
          </a:p>
        </p:txBody>
      </p:sp>
      <p:sp>
        <p:nvSpPr>
          <p:cNvPr id="4" name="Slide Number Placeholder 3"/>
          <p:cNvSpPr>
            <a:spLocks noGrp="1"/>
          </p:cNvSpPr>
          <p:nvPr>
            <p:ph type="sldNum" sz="quarter" idx="10"/>
          </p:nvPr>
        </p:nvSpPr>
        <p:spPr/>
        <p:txBody>
          <a:bodyPr/>
          <a:lstStyle/>
          <a:p>
            <a:pPr>
              <a:defRPr/>
            </a:pPr>
            <a:fld id="{3FFB0BE1-4F15-2846-9952-379B45965D27}" type="slidenum">
              <a:rPr lang="en-US" smtClean="0"/>
              <a:pPr>
                <a:defRPr/>
              </a:pPr>
              <a:t>26</a:t>
            </a:fld>
            <a:endParaRPr lang="en-US"/>
          </a:p>
        </p:txBody>
      </p:sp>
    </p:spTree>
    <p:extLst>
      <p:ext uri="{BB962C8B-B14F-4D97-AF65-F5344CB8AC3E}">
        <p14:creationId xmlns:p14="http://schemas.microsoft.com/office/powerpoint/2010/main" val="2506897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Rot="1" noChangeAspect="1" noTextEdit="1"/>
          </p:cNvSpPr>
          <p:nvPr>
            <p:ph type="sldImg"/>
          </p:nvPr>
        </p:nvSpPr>
        <p:spPr bwMode="auto">
          <a:noFill/>
          <a:ln>
            <a:solidFill>
              <a:srgbClr val="000000"/>
            </a:solidFill>
            <a:miter lim="800000"/>
            <a:headEnd/>
            <a:tailEnd/>
          </a:ln>
        </p:spPr>
      </p:sp>
      <p:sp>
        <p:nvSpPr>
          <p:cNvPr id="58370" name="Rectangle 3"/>
          <p:cNvSpPr>
            <a:spLocks noGrp="1"/>
          </p:cNvSpPr>
          <p:nvPr>
            <p:ph type="body" idx="1"/>
          </p:nvPr>
        </p:nvSpPr>
        <p:spPr bwMode="auto">
          <a:noFill/>
        </p:spPr>
        <p:txBody>
          <a:bodyPr wrap="square" numCol="1" anchor="t" anchorCtr="0" compatLnSpc="1">
            <a:prstTxWarp prst="textNoShape">
              <a:avLst/>
            </a:prstTxWarp>
          </a:bodyPr>
          <a:lstStyle/>
          <a:p>
            <a:r>
              <a:rPr lang="en-US" dirty="0" smtClean="0"/>
              <a:t>This chart dives deeper into the top part of the picture on the previous slide (from the </a:t>
            </a:r>
            <a:r>
              <a:rPr lang="en-US" dirty="0" err="1" smtClean="0"/>
              <a:t>datapower</a:t>
            </a:r>
            <a:r>
              <a:rPr lang="en-US" dirty="0" smtClean="0"/>
              <a:t> up) and gives a clear indication of the two deployment paths and how they are different/same.</a:t>
            </a:r>
          </a:p>
          <a:p>
            <a:r>
              <a:rPr lang="en-US" dirty="0" smtClean="0"/>
              <a:t>The slide also points to the </a:t>
            </a:r>
            <a:r>
              <a:rPr lang="en-US" dirty="0" err="1" smtClean="0"/>
              <a:t>BlueMix</a:t>
            </a:r>
            <a:r>
              <a:rPr lang="en-US" dirty="0" smtClean="0"/>
              <a:t> documentation and the User Modeling docs and samples</a:t>
            </a:r>
          </a:p>
        </p:txBody>
      </p:sp>
    </p:spTree>
    <p:extLst>
      <p:ext uri="{BB962C8B-B14F-4D97-AF65-F5344CB8AC3E}">
        <p14:creationId xmlns:p14="http://schemas.microsoft.com/office/powerpoint/2010/main" val="1302793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Rot="1" noChangeAspect="1" noTextEdit="1"/>
          </p:cNvSpPr>
          <p:nvPr>
            <p:ph type="sldImg"/>
          </p:nvPr>
        </p:nvSpPr>
        <p:spPr bwMode="auto">
          <a:noFill/>
          <a:ln>
            <a:solidFill>
              <a:srgbClr val="000000"/>
            </a:solidFill>
            <a:miter lim="800000"/>
            <a:headEnd/>
            <a:tailEnd/>
          </a:ln>
        </p:spPr>
      </p:sp>
      <p:sp>
        <p:nvSpPr>
          <p:cNvPr id="41986"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a:lnSpc>
                <a:spcPct val="90000"/>
              </a:lnSpc>
            </a:pPr>
            <a:r>
              <a:rPr lang="en-US" sz="900" dirty="0" smtClean="0"/>
              <a:t>Integrate User Modeling analytics with your applications using the following two REST API calls*: </a:t>
            </a:r>
          </a:p>
          <a:p>
            <a:pPr marL="742950" lvl="1" indent="-285750">
              <a:lnSpc>
                <a:spcPct val="90000"/>
              </a:lnSpc>
            </a:pPr>
            <a:r>
              <a:rPr lang="en-US" sz="900" b="1" dirty="0" smtClean="0"/>
              <a:t>Portrait API</a:t>
            </a:r>
            <a:r>
              <a:rPr lang="en-US" sz="900" dirty="0" smtClean="0"/>
              <a:t> </a:t>
            </a:r>
            <a:r>
              <a:rPr lang="en-US" sz="900" i="1" dirty="0" smtClean="0"/>
              <a:t>(POST method)</a:t>
            </a:r>
            <a:r>
              <a:rPr lang="en-US" sz="900" dirty="0" smtClean="0"/>
              <a:t> - accepts a list of content items with their metadata and analyzes them returning the results in JSON format. It produces a tree of cognitive and social characteristics including Big 5 personality, Values, and Needs.</a:t>
            </a:r>
          </a:p>
          <a:p>
            <a:pPr marL="742950" lvl="1" indent="-285750">
              <a:lnSpc>
                <a:spcPct val="90000"/>
              </a:lnSpc>
            </a:pPr>
            <a:r>
              <a:rPr lang="en-US" sz="900" b="1" dirty="0" smtClean="0"/>
              <a:t>Visualize API</a:t>
            </a:r>
            <a:r>
              <a:rPr lang="en-US" sz="900" dirty="0" smtClean="0"/>
              <a:t> </a:t>
            </a:r>
            <a:r>
              <a:rPr lang="en-US" sz="900" i="1" dirty="0" smtClean="0"/>
              <a:t>(POST method)</a:t>
            </a:r>
            <a:r>
              <a:rPr lang="en-US" sz="900" dirty="0" smtClean="0"/>
              <a:t> - accepts the output generated by the Portrait API above and produces a visualization of that portrait. </a:t>
            </a:r>
          </a:p>
          <a:p>
            <a:pPr marL="228600" indent="-228600">
              <a:lnSpc>
                <a:spcPct val="90000"/>
              </a:lnSpc>
            </a:pPr>
            <a:endParaRPr lang="en-US" sz="900" dirty="0" smtClean="0"/>
          </a:p>
          <a:p>
            <a:pPr marL="228600" indent="-228600">
              <a:lnSpc>
                <a:spcPct val="90000"/>
              </a:lnSpc>
            </a:pPr>
            <a:r>
              <a:rPr lang="en-US" sz="900" b="1" dirty="0" smtClean="0"/>
              <a:t>Start explaining this chart left to right:</a:t>
            </a:r>
          </a:p>
          <a:p>
            <a:pPr marL="228600" indent="-228600">
              <a:lnSpc>
                <a:spcPct val="90000"/>
              </a:lnSpc>
              <a:buFontTx/>
              <a:buAutoNum type="arabicParenR"/>
            </a:pPr>
            <a:r>
              <a:rPr lang="en-US" sz="900" dirty="0" smtClean="0"/>
              <a:t>User Modeling APIs can analyze data from social sites, personal communications, and enterprise data sources  </a:t>
            </a:r>
          </a:p>
          <a:p>
            <a:pPr marL="228600" indent="-228600">
              <a:lnSpc>
                <a:spcPct val="90000"/>
              </a:lnSpc>
              <a:buFontTx/>
              <a:buAutoNum type="arabicParenR"/>
            </a:pPr>
            <a:r>
              <a:rPr lang="en-US" sz="900" dirty="0" smtClean="0"/>
              <a:t> User Modeling Portrait API analyze the data applying innovative approach based on years of experience gain in multiple disciplines. </a:t>
            </a:r>
          </a:p>
          <a:p>
            <a:pPr marL="228600" indent="-228600">
              <a:lnSpc>
                <a:spcPct val="90000"/>
              </a:lnSpc>
              <a:buFontTx/>
              <a:buAutoNum type="arabicParenR"/>
            </a:pPr>
            <a:r>
              <a:rPr lang="en-US" sz="900" dirty="0" smtClean="0"/>
              <a:t>The out put of User Modeling is flexible: It can be explored with the Visualize API, utilize it on mobile devices, or by using the provided APIs it can be imported into other enterprises’ systems and products such as IBM </a:t>
            </a:r>
            <a:r>
              <a:rPr lang="en-US" sz="900" dirty="0" err="1" smtClean="0"/>
              <a:t>Unica</a:t>
            </a:r>
            <a:r>
              <a:rPr lang="en-US" sz="900" dirty="0" smtClean="0"/>
              <a:t> or other Visual analytical tools. </a:t>
            </a:r>
          </a:p>
          <a:p>
            <a:pPr marL="228600" indent="-228600">
              <a:lnSpc>
                <a:spcPct val="90000"/>
              </a:lnSpc>
              <a:buFontTx/>
              <a:buAutoNum type="arabicParenR"/>
            </a:pPr>
            <a:endParaRPr lang="en-US" sz="900" dirty="0" smtClean="0"/>
          </a:p>
          <a:p>
            <a:pPr marL="228600" indent="-228600">
              <a:lnSpc>
                <a:spcPct val="90000"/>
              </a:lnSpc>
              <a:buFontTx/>
              <a:buAutoNum type="arabicParenR"/>
            </a:pPr>
            <a:endParaRPr lang="en-US" sz="900" b="1" dirty="0" smtClean="0"/>
          </a:p>
          <a:p>
            <a:pPr marL="228600" indent="-228600">
              <a:lnSpc>
                <a:spcPct val="90000"/>
              </a:lnSpc>
            </a:pPr>
            <a:r>
              <a:rPr lang="en-US" sz="900" b="1" dirty="0" smtClean="0"/>
              <a:t>How to use the User Modeling APIs</a:t>
            </a:r>
          </a:p>
          <a:p>
            <a:pPr marL="228600" indent="-228600">
              <a:lnSpc>
                <a:spcPct val="90000"/>
              </a:lnSpc>
            </a:pPr>
            <a:r>
              <a:rPr lang="en-US" sz="900" dirty="0" smtClean="0"/>
              <a:t>Create an instance of the User Modeling service</a:t>
            </a:r>
          </a:p>
          <a:p>
            <a:pPr marL="228600" indent="-228600">
              <a:lnSpc>
                <a:spcPct val="90000"/>
              </a:lnSpc>
            </a:pPr>
            <a:r>
              <a:rPr lang="en-US" sz="900" dirty="0" smtClean="0"/>
              <a:t>Bind the service to your application</a:t>
            </a:r>
          </a:p>
          <a:p>
            <a:pPr marL="228600" indent="-228600">
              <a:lnSpc>
                <a:spcPct val="90000"/>
              </a:lnSpc>
            </a:pPr>
            <a:r>
              <a:rPr lang="en-US" sz="900" dirty="0" smtClean="0"/>
              <a:t>    - For ecosystem users: </a:t>
            </a:r>
            <a:r>
              <a:rPr lang="en-US" sz="900" i="1" dirty="0" smtClean="0"/>
              <a:t>take the </a:t>
            </a:r>
            <a:r>
              <a:rPr lang="en-US" sz="900" i="1" dirty="0" err="1" smtClean="0"/>
              <a:t>url</a:t>
            </a:r>
            <a:r>
              <a:rPr lang="en-US" sz="900" i="1" dirty="0" smtClean="0"/>
              <a:t> and credentials information from the </a:t>
            </a:r>
            <a:r>
              <a:rPr lang="en-US" sz="900" i="1" dirty="0" err="1" smtClean="0"/>
              <a:t>Bluemix</a:t>
            </a:r>
            <a:r>
              <a:rPr lang="en-US" sz="900" i="1" dirty="0" smtClean="0"/>
              <a:t> UI and configure your application to access User Modeling from outside of </a:t>
            </a:r>
            <a:r>
              <a:rPr lang="en-US" sz="900" i="1" dirty="0" err="1" smtClean="0"/>
              <a:t>Bluemix</a:t>
            </a:r>
            <a:r>
              <a:rPr lang="en-US" sz="900" i="1" dirty="0" smtClean="0"/>
              <a:t> (e.g. Public Cloud, Private Cloud, </a:t>
            </a:r>
            <a:r>
              <a:rPr lang="en-US" sz="900" i="1" dirty="0" err="1" smtClean="0"/>
              <a:t>etc</a:t>
            </a:r>
            <a:r>
              <a:rPr lang="en-US" sz="900" i="1" dirty="0" smtClean="0"/>
              <a:t>)</a:t>
            </a:r>
          </a:p>
          <a:p>
            <a:pPr marL="228600" indent="-228600">
              <a:lnSpc>
                <a:spcPct val="90000"/>
              </a:lnSpc>
            </a:pPr>
            <a:r>
              <a:rPr lang="en-US" sz="900" dirty="0" smtClean="0"/>
              <a:t>    - For </a:t>
            </a:r>
            <a:r>
              <a:rPr lang="en-US" sz="900" dirty="0" err="1" smtClean="0"/>
              <a:t>Bluemix</a:t>
            </a:r>
            <a:r>
              <a:rPr lang="en-US" sz="900" dirty="0" smtClean="0"/>
              <a:t> customers: </a:t>
            </a:r>
            <a:r>
              <a:rPr lang="en-US" sz="900" i="1" dirty="0" smtClean="0"/>
              <a:t>create an application in </a:t>
            </a:r>
            <a:r>
              <a:rPr lang="en-US" sz="900" i="1" dirty="0" err="1" smtClean="0"/>
              <a:t>Bluemix</a:t>
            </a:r>
            <a:r>
              <a:rPr lang="en-US" sz="900" i="1" dirty="0" smtClean="0"/>
              <a:t> and bind the service instance you created in #1 to it</a:t>
            </a:r>
          </a:p>
          <a:p>
            <a:pPr marL="228600" indent="-228600">
              <a:lnSpc>
                <a:spcPct val="90000"/>
              </a:lnSpc>
            </a:pPr>
            <a:r>
              <a:rPr lang="en-US" sz="900" dirty="0" smtClean="0"/>
              <a:t>Build your application </a:t>
            </a:r>
          </a:p>
          <a:p>
            <a:pPr marL="228600" indent="-228600">
              <a:lnSpc>
                <a:spcPct val="90000"/>
              </a:lnSpc>
            </a:pPr>
            <a:endParaRPr lang="en-US" sz="900" dirty="0" smtClean="0"/>
          </a:p>
          <a:p>
            <a:pPr marL="228600" indent="-228600">
              <a:lnSpc>
                <a:spcPct val="90000"/>
              </a:lnSpc>
            </a:pPr>
            <a:r>
              <a:rPr lang="en-US" sz="900" dirty="0" smtClean="0"/>
              <a:t>Links to </a:t>
            </a:r>
            <a:r>
              <a:rPr lang="en-US" sz="900" dirty="0" err="1" smtClean="0"/>
              <a:t>Bluemix</a:t>
            </a:r>
            <a:r>
              <a:rPr lang="en-US" sz="900" dirty="0" smtClean="0"/>
              <a:t> documentation, User Modeling docs &amp; samples: </a:t>
            </a:r>
          </a:p>
          <a:p>
            <a:pPr marL="742950" lvl="1" indent="-285750">
              <a:lnSpc>
                <a:spcPct val="90000"/>
              </a:lnSpc>
            </a:pPr>
            <a:r>
              <a:rPr lang="en-US" sz="900" dirty="0" smtClean="0"/>
              <a:t>Information about connecting to </a:t>
            </a:r>
            <a:r>
              <a:rPr lang="en-US" sz="900" dirty="0" err="1" smtClean="0"/>
              <a:t>Bluemix</a:t>
            </a:r>
            <a:r>
              <a:rPr lang="en-US" sz="900" dirty="0" smtClean="0"/>
              <a:t> and integrating the User Modeling service into </a:t>
            </a:r>
            <a:r>
              <a:rPr lang="en-US" sz="900" dirty="0" err="1" smtClean="0"/>
              <a:t>Bluemix</a:t>
            </a:r>
            <a:r>
              <a:rPr lang="en-US" sz="900" dirty="0" smtClean="0"/>
              <a:t> applications</a:t>
            </a:r>
          </a:p>
          <a:p>
            <a:pPr marL="742950" lvl="1" indent="-285750">
              <a:lnSpc>
                <a:spcPct val="90000"/>
              </a:lnSpc>
            </a:pPr>
            <a:r>
              <a:rPr lang="en-US" sz="900" dirty="0" smtClean="0"/>
              <a:t>Sample source code in Node.js, Java, and Ruby for using User Modeling service in applications</a:t>
            </a:r>
          </a:p>
          <a:p>
            <a:pPr marL="228600" indent="-228600">
              <a:lnSpc>
                <a:spcPct val="90000"/>
              </a:lnSpc>
              <a:buFontTx/>
              <a:buAutoNum type="arabicParenR"/>
            </a:pPr>
            <a:endParaRPr lang="en-US" sz="900" dirty="0" smtClean="0"/>
          </a:p>
        </p:txBody>
      </p:sp>
    </p:spTree>
    <p:extLst>
      <p:ext uri="{BB962C8B-B14F-4D97-AF65-F5344CB8AC3E}">
        <p14:creationId xmlns:p14="http://schemas.microsoft.com/office/powerpoint/2010/main" val="2459347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C1C8E78-BF5A-4657-BC6E-68DBF96AA7A4}" type="slidenum">
              <a:rPr lang="en-US" smtClean="0"/>
              <a:pPr>
                <a:defRPr/>
              </a:pPr>
              <a:t>29</a:t>
            </a:fld>
            <a:endParaRPr lang="en-US"/>
          </a:p>
        </p:txBody>
      </p:sp>
    </p:spTree>
    <p:extLst>
      <p:ext uri="{BB962C8B-B14F-4D97-AF65-F5344CB8AC3E}">
        <p14:creationId xmlns:p14="http://schemas.microsoft.com/office/powerpoint/2010/main" val="189226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AE001435-D620-45F8-AD3A-04D8EC82FBBB}" type="slidenum">
              <a:rPr lang="en-US" smtClean="0"/>
              <a:pPr>
                <a:defRPr/>
              </a:pPr>
              <a:t>3</a:t>
            </a:fld>
            <a:endParaRPr lang="en-US"/>
          </a:p>
        </p:txBody>
      </p:sp>
    </p:spTree>
    <p:extLst>
      <p:ext uri="{BB962C8B-B14F-4D97-AF65-F5344CB8AC3E}">
        <p14:creationId xmlns:p14="http://schemas.microsoft.com/office/powerpoint/2010/main" val="228099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TextEdit="1"/>
          </p:cNvSpPr>
          <p:nvPr>
            <p:ph type="sldImg"/>
          </p:nvPr>
        </p:nvSpPr>
        <p:spPr bwMode="auto">
          <a:xfrm>
            <a:off x="1260475" y="720725"/>
            <a:ext cx="4797425" cy="3598863"/>
          </a:xfrm>
          <a:noFill/>
          <a:ln>
            <a:solidFill>
              <a:srgbClr val="000000"/>
            </a:solidFill>
            <a:miter lim="800000"/>
            <a:headEnd/>
            <a:tailEnd/>
          </a:ln>
        </p:spPr>
      </p:sp>
      <p:sp>
        <p:nvSpPr>
          <p:cNvPr id="44034" name="Rectangle 3"/>
          <p:cNvSpPr>
            <a:spLocks noGrp="1"/>
          </p:cNvSpPr>
          <p:nvPr>
            <p:ph type="body" idx="1"/>
          </p:nvPr>
        </p:nvSpPr>
        <p:spPr bwMode="auto">
          <a:noFill/>
        </p:spPr>
        <p:txBody>
          <a:bodyPr wrap="square" lIns="96658" tIns="48330" rIns="96658" bIns="48330" numCol="1" anchor="t" anchorCtr="0" compatLnSpc="1">
            <a:prstTxWarp prst="textNoShape">
              <a:avLst/>
            </a:prstTxWarp>
          </a:bodyPr>
          <a:lstStyle/>
          <a:p>
            <a:pPr eaLnBrk="1" hangingPunct="1"/>
            <a:r>
              <a:rPr lang="en-US" smtClean="0"/>
              <a:t>Watson analyzes documents published in social media or other sources using complex linguistic analytic methods.  The results of the analysis form the customer portrait.</a:t>
            </a:r>
          </a:p>
          <a:p>
            <a:pPr eaLnBrk="1" hangingPunct="1"/>
            <a:endParaRPr lang="en-US" smtClean="0"/>
          </a:p>
          <a:p>
            <a:pPr eaLnBrk="1" hangingPunct="1"/>
            <a:r>
              <a:rPr lang="en-US" smtClean="0"/>
              <a:t>Portraits can be evaluated in groups, or as individuals, to provide insight for varying applications.</a:t>
            </a:r>
          </a:p>
        </p:txBody>
      </p:sp>
    </p:spTree>
    <p:extLst>
      <p:ext uri="{BB962C8B-B14F-4D97-AF65-F5344CB8AC3E}">
        <p14:creationId xmlns:p14="http://schemas.microsoft.com/office/powerpoint/2010/main" val="26468564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TextEdit="1"/>
          </p:cNvSpPr>
          <p:nvPr>
            <p:ph type="sldImg"/>
          </p:nvPr>
        </p:nvSpPr>
        <p:spPr bwMode="auto">
          <a:noFill/>
          <a:ln>
            <a:solidFill>
              <a:srgbClr val="000000"/>
            </a:solidFill>
            <a:miter lim="800000"/>
            <a:headEnd/>
            <a:tailEnd/>
          </a:ln>
        </p:spPr>
      </p:sp>
      <p:sp>
        <p:nvSpPr>
          <p:cNvPr id="35842" name="Rectangle 3"/>
          <p:cNvSpPr>
            <a:spLocks noGrp="1"/>
          </p:cNvSpPr>
          <p:nvPr>
            <p:ph type="body" idx="1"/>
          </p:nvPr>
        </p:nvSpPr>
        <p:spPr bwMode="auto">
          <a:noFill/>
        </p:spPr>
        <p:txBody>
          <a:bodyPr wrap="square" numCol="1" anchor="t" anchorCtr="0" compatLnSpc="1">
            <a:prstTxWarp prst="textNoShape">
              <a:avLst/>
            </a:prstTxWarp>
          </a:bodyPr>
          <a:lstStyle/>
          <a:p>
            <a:r>
              <a:rPr lang="en-US" i="1" dirty="0" smtClean="0"/>
              <a:t>Our people analytics technologies take one's linguistic footprints, and analyze them to automatically derive a person's personality, cognitive, and social preferences. Based on the derived preferences, our people engagement technologies will then recommend hyper-personalized products and services to individuals. </a:t>
            </a:r>
          </a:p>
          <a:p>
            <a:r>
              <a:rPr lang="en-US" i="1" dirty="0" smtClean="0"/>
              <a:t>Our current set of people analytics technologies use an individual's linguistic footprints (e.g., tweets and Connections blog or forum posts) to automatically derive one's cognitive and social preferences. In particular, we have developed the following analytic appliances:</a:t>
            </a:r>
            <a:endParaRPr lang="en-US" b="1" i="1" dirty="0" smtClean="0"/>
          </a:p>
          <a:p>
            <a:r>
              <a:rPr lang="en-US" b="1" i="1" dirty="0" smtClean="0"/>
              <a:t>Big 5 Personality Model</a:t>
            </a:r>
            <a:r>
              <a:rPr lang="en-US" i="1" dirty="0" smtClean="0"/>
              <a:t>: Personality characteristics that differentiate one individual from another. </a:t>
            </a:r>
            <a:r>
              <a:rPr lang="en-US" i="1" dirty="0" smtClean="0">
                <a:hlinkClick r:id="rId3"/>
              </a:rPr>
              <a:t>Big 5 (OCEAN) personality</a:t>
            </a:r>
            <a:r>
              <a:rPr lang="en-US" i="1" dirty="0" smtClean="0"/>
              <a:t> is the most studied and well-known personality model. </a:t>
            </a:r>
            <a:endParaRPr lang="en-US" b="1" i="1" dirty="0" smtClean="0"/>
          </a:p>
          <a:p>
            <a:r>
              <a:rPr lang="en-US" b="1" i="1" dirty="0" smtClean="0"/>
              <a:t>Basic human values</a:t>
            </a:r>
            <a:r>
              <a:rPr lang="en-US" i="1" dirty="0" smtClean="0"/>
              <a:t>: one's belief and motivators. One could hold numerous values but with varying degrees of importance. Our current model includes 6 dimensions of human values based on </a:t>
            </a:r>
            <a:r>
              <a:rPr lang="en-US" i="1" dirty="0" smtClean="0">
                <a:hlinkClick r:id="rId4"/>
              </a:rPr>
              <a:t>Schwartz's work in Psychology</a:t>
            </a:r>
            <a:r>
              <a:rPr lang="en-US" i="1" dirty="0" smtClean="0"/>
              <a:t>. </a:t>
            </a:r>
            <a:endParaRPr lang="en-US" b="1" i="1" dirty="0" smtClean="0"/>
          </a:p>
          <a:p>
            <a:r>
              <a:rPr lang="en-US" b="1" i="1" dirty="0" smtClean="0"/>
              <a:t>Fundamental human needs</a:t>
            </a:r>
            <a:r>
              <a:rPr lang="en-US" i="1" dirty="0" smtClean="0"/>
              <a:t>: one's fundamental needs. Our current model is based on </a:t>
            </a:r>
            <a:r>
              <a:rPr lang="en-US" i="1" dirty="0" smtClean="0">
                <a:hlinkClick r:id="rId5"/>
              </a:rPr>
              <a:t>Maslow's hierarchy of needs </a:t>
            </a:r>
            <a:r>
              <a:rPr lang="en-US" i="1" dirty="0" smtClean="0"/>
              <a:t>as well as </a:t>
            </a:r>
            <a:r>
              <a:rPr lang="en-US" i="1" dirty="0" smtClean="0">
                <a:hlinkClick r:id="rId6"/>
              </a:rPr>
              <a:t>Ford's work </a:t>
            </a:r>
            <a:r>
              <a:rPr lang="en-US" i="1" dirty="0" smtClean="0"/>
              <a:t>on Marketing and consumer-related needs modeling.</a:t>
            </a:r>
            <a:endParaRPr lang="en-US" b="1" i="1" dirty="0" smtClean="0"/>
          </a:p>
          <a:p>
            <a:r>
              <a:rPr lang="en-US" b="1" i="1" dirty="0" smtClean="0"/>
              <a:t>Emotional style</a:t>
            </a:r>
            <a:r>
              <a:rPr lang="en-US" i="1" dirty="0" smtClean="0"/>
              <a:t>: how one's emotional or </a:t>
            </a:r>
            <a:r>
              <a:rPr lang="en-US" i="1" dirty="0" smtClean="0">
                <a:hlinkClick r:id="rId7"/>
              </a:rPr>
              <a:t>affect states</a:t>
            </a:r>
            <a:r>
              <a:rPr lang="en-US" i="1" dirty="0" smtClean="0"/>
              <a:t> look like and change. This helps us answer questions such as what is the emotional outlook of an individual and how resilient a person is emotionally.</a:t>
            </a:r>
            <a:r>
              <a:rPr lang="en-US" dirty="0" smtClean="0"/>
              <a:t> </a:t>
            </a:r>
          </a:p>
          <a:p>
            <a:endParaRPr lang="en-US" dirty="0" smtClean="0"/>
          </a:p>
          <a:p>
            <a:r>
              <a:rPr lang="en-US" b="1" dirty="0" smtClean="0"/>
              <a:t>Big 5 Personality Model:</a:t>
            </a:r>
          </a:p>
          <a:p>
            <a:r>
              <a:rPr lang="en-US" sz="1400" dirty="0" smtClean="0"/>
              <a:t>Personal preferences reflecting individual differences</a:t>
            </a:r>
          </a:p>
          <a:p>
            <a:r>
              <a:rPr lang="en-US" sz="1400" dirty="0" smtClean="0"/>
              <a:t>Consistent and enduring</a:t>
            </a:r>
          </a:p>
          <a:p>
            <a:r>
              <a:rPr lang="en-US" sz="1400" dirty="0" smtClean="0"/>
              <a:t>Changes over decades</a:t>
            </a:r>
          </a:p>
          <a:p>
            <a:r>
              <a:rPr lang="en-US" sz="1400" b="1" dirty="0" smtClean="0"/>
              <a:t>Link to many aspects of behavior</a:t>
            </a:r>
          </a:p>
          <a:p>
            <a:pPr lvl="1"/>
            <a:r>
              <a:rPr lang="en-US" sz="1000" dirty="0" smtClean="0"/>
              <a:t>Brand/product choices</a:t>
            </a:r>
          </a:p>
          <a:p>
            <a:pPr lvl="1"/>
            <a:r>
              <a:rPr lang="en-US" sz="1000" dirty="0" smtClean="0"/>
              <a:t>Problem, emotion coping</a:t>
            </a:r>
          </a:p>
          <a:p>
            <a:pPr lvl="1"/>
            <a:r>
              <a:rPr lang="en-US" sz="1000" dirty="0" smtClean="0"/>
              <a:t>Relationship selection</a:t>
            </a:r>
          </a:p>
          <a:p>
            <a:pPr lvl="1"/>
            <a:r>
              <a:rPr lang="en-US" sz="1000" dirty="0" smtClean="0"/>
              <a:t>Occupational proficiency</a:t>
            </a:r>
          </a:p>
          <a:p>
            <a:pPr lvl="1"/>
            <a:r>
              <a:rPr lang="en-US" sz="1000" dirty="0" smtClean="0"/>
              <a:t>Team performance</a:t>
            </a:r>
          </a:p>
          <a:p>
            <a:pPr lvl="1"/>
            <a:r>
              <a:rPr lang="en-US" sz="1000" dirty="0" smtClean="0"/>
              <a:t>. . .</a:t>
            </a:r>
            <a:endParaRPr lang="en-US" dirty="0" smtClean="0"/>
          </a:p>
          <a:p>
            <a:endParaRPr lang="en-US" dirty="0" smtClean="0"/>
          </a:p>
          <a:p>
            <a:pPr eaLnBrk="1" hangingPunct="1"/>
            <a:r>
              <a:rPr lang="en-US" b="1" dirty="0" smtClean="0"/>
              <a:t>Basic Human Values </a:t>
            </a:r>
            <a:r>
              <a:rPr lang="en-US" dirty="0" smtClean="0">
                <a:solidFill>
                  <a:srgbClr val="376092"/>
                </a:solidFill>
              </a:rPr>
              <a:t>[Schwartz 2006]</a:t>
            </a:r>
          </a:p>
          <a:p>
            <a:pPr eaLnBrk="1" hangingPunct="1"/>
            <a:r>
              <a:rPr lang="en-US" dirty="0" smtClean="0"/>
              <a:t>by established questionnaires, the Human Values have been demonstrated to encompass various other value propositions and to affect various actions of interest</a:t>
            </a:r>
            <a:endParaRPr lang="en-US" b="1" dirty="0" smtClean="0"/>
          </a:p>
          <a:p>
            <a:pPr eaLnBrk="1" hangingPunct="1"/>
            <a:r>
              <a:rPr lang="en-US" dirty="0" smtClean="0"/>
              <a:t>Values motivate people and guide their actions</a:t>
            </a:r>
          </a:p>
          <a:p>
            <a:pPr eaLnBrk="1" hangingPunct="1"/>
            <a:r>
              <a:rPr lang="en-US" dirty="0" smtClean="0"/>
              <a:t>Values transcend specific actions and situations</a:t>
            </a:r>
          </a:p>
          <a:p>
            <a:pPr eaLnBrk="1" hangingPunct="1"/>
            <a:endParaRPr lang="en-US" dirty="0" smtClean="0"/>
          </a:p>
          <a:p>
            <a:r>
              <a:rPr lang="en-US" b="1" dirty="0" smtClean="0"/>
              <a:t>Emotional Style Modeling </a:t>
            </a:r>
          </a:p>
          <a:p>
            <a:r>
              <a:rPr lang="en-US" b="1" dirty="0" smtClean="0">
                <a:solidFill>
                  <a:srgbClr val="404040"/>
                </a:solidFill>
              </a:rPr>
              <a:t>Modeling Emotions </a:t>
            </a:r>
          </a:p>
          <a:p>
            <a:r>
              <a:rPr lang="en-US" dirty="0" smtClean="0">
                <a:solidFill>
                  <a:srgbClr val="404040"/>
                </a:solidFill>
              </a:rPr>
              <a:t>PAD (</a:t>
            </a:r>
            <a:r>
              <a:rPr lang="en-US" i="1" dirty="0" smtClean="0">
                <a:solidFill>
                  <a:srgbClr val="404040"/>
                </a:solidFill>
              </a:rPr>
              <a:t>Pleasure, Arousal, Dominance</a:t>
            </a:r>
            <a:r>
              <a:rPr lang="en-US" dirty="0" smtClean="0">
                <a:solidFill>
                  <a:srgbClr val="404040"/>
                </a:solidFill>
              </a:rPr>
              <a:t>) scales</a:t>
            </a:r>
          </a:p>
          <a:p>
            <a:r>
              <a:rPr lang="en-US" i="1" dirty="0" smtClean="0">
                <a:solidFill>
                  <a:srgbClr val="404040"/>
                </a:solidFill>
              </a:rPr>
              <a:t>Pleasure = </a:t>
            </a:r>
            <a:r>
              <a:rPr lang="en-US" dirty="0" smtClean="0">
                <a:solidFill>
                  <a:srgbClr val="404040"/>
                </a:solidFill>
              </a:rPr>
              <a:t>how pleasant an emotion may be </a:t>
            </a:r>
          </a:p>
          <a:p>
            <a:r>
              <a:rPr lang="en-US" i="1" dirty="0" smtClean="0">
                <a:solidFill>
                  <a:srgbClr val="404040"/>
                </a:solidFill>
              </a:rPr>
              <a:t>Arousal = </a:t>
            </a:r>
            <a:r>
              <a:rPr lang="en-US" dirty="0" smtClean="0">
                <a:solidFill>
                  <a:srgbClr val="404040"/>
                </a:solidFill>
              </a:rPr>
              <a:t>intensity of the emotion</a:t>
            </a:r>
          </a:p>
          <a:p>
            <a:r>
              <a:rPr lang="en-US" i="1" dirty="0" smtClean="0">
                <a:solidFill>
                  <a:srgbClr val="404040"/>
                </a:solidFill>
              </a:rPr>
              <a:t>Dominance =</a:t>
            </a:r>
            <a:r>
              <a:rPr lang="en-US" dirty="0" smtClean="0">
                <a:solidFill>
                  <a:srgbClr val="404040"/>
                </a:solidFill>
              </a:rPr>
              <a:t> controlling and dominant nature of the emotion</a:t>
            </a:r>
          </a:p>
          <a:p>
            <a:r>
              <a:rPr lang="en-US" b="1" dirty="0" err="1" smtClean="0"/>
              <a:t>Plutchik's</a:t>
            </a:r>
            <a:r>
              <a:rPr lang="en-US" b="1" dirty="0" smtClean="0"/>
              <a:t> Wheel of Emotions </a:t>
            </a:r>
          </a:p>
          <a:p>
            <a:r>
              <a:rPr lang="en-US" dirty="0" smtClean="0">
                <a:solidFill>
                  <a:srgbClr val="000000"/>
                </a:solidFill>
              </a:rPr>
              <a:t>8 primary emotions arranged as opposing pairs </a:t>
            </a:r>
          </a:p>
          <a:p>
            <a:r>
              <a:rPr lang="en-US" dirty="0" smtClean="0">
                <a:solidFill>
                  <a:srgbClr val="000000"/>
                </a:solidFill>
              </a:rPr>
              <a:t>Advanced emotions are composed of 2 neighboring emotions</a:t>
            </a:r>
          </a:p>
          <a:p>
            <a:r>
              <a:rPr lang="en-US" b="1" dirty="0" smtClean="0">
                <a:solidFill>
                  <a:srgbClr val="000000"/>
                </a:solidFill>
              </a:rPr>
              <a:t>Modeling Approach</a:t>
            </a:r>
          </a:p>
          <a:p>
            <a:r>
              <a:rPr lang="en-US" dirty="0" smtClean="0">
                <a:solidFill>
                  <a:srgbClr val="000000"/>
                </a:solidFill>
              </a:rPr>
              <a:t>Machine learned from a variety of different data sets, including:</a:t>
            </a:r>
          </a:p>
          <a:p>
            <a:pPr lvl="1"/>
            <a:r>
              <a:rPr lang="en-US" dirty="0" smtClean="0">
                <a:solidFill>
                  <a:srgbClr val="000000"/>
                </a:solidFill>
              </a:rPr>
              <a:t>ANEW, LIWC, EARL, </a:t>
            </a:r>
            <a:r>
              <a:rPr lang="en-US" dirty="0" err="1" smtClean="0">
                <a:solidFill>
                  <a:srgbClr val="000000"/>
                </a:solidFill>
              </a:rPr>
              <a:t>LiveJournal</a:t>
            </a:r>
            <a:r>
              <a:rPr lang="en-US" dirty="0" smtClean="0">
                <a:solidFill>
                  <a:srgbClr val="000000"/>
                </a:solidFill>
              </a:rPr>
              <a:t>, …</a:t>
            </a:r>
          </a:p>
          <a:p>
            <a:endParaRPr lang="en-US" dirty="0" smtClean="0"/>
          </a:p>
          <a:p>
            <a:r>
              <a:rPr lang="en-US" b="1" dirty="0" smtClean="0"/>
              <a:t>Fundamental Needs</a:t>
            </a:r>
            <a:r>
              <a:rPr lang="en-US" b="1" dirty="0" smtClean="0">
                <a:solidFill>
                  <a:srgbClr val="404040"/>
                </a:solidFill>
              </a:rPr>
              <a:t> </a:t>
            </a:r>
          </a:p>
          <a:p>
            <a:r>
              <a:rPr lang="en-US" dirty="0" smtClean="0">
                <a:solidFill>
                  <a:srgbClr val="404040"/>
                </a:solidFill>
              </a:rPr>
              <a:t>Fundamental needs are universal [</a:t>
            </a:r>
            <a:r>
              <a:rPr lang="en-US" dirty="0" err="1" smtClean="0">
                <a:solidFill>
                  <a:srgbClr val="404040"/>
                </a:solidFill>
              </a:rPr>
              <a:t>Aaker</a:t>
            </a:r>
            <a:r>
              <a:rPr lang="en-US" dirty="0" smtClean="0">
                <a:solidFill>
                  <a:srgbClr val="404040"/>
                </a:solidFill>
              </a:rPr>
              <a:t> 1995, Maslow 1943]</a:t>
            </a:r>
          </a:p>
          <a:p>
            <a:r>
              <a:rPr lang="en-US" dirty="0" smtClean="0">
                <a:solidFill>
                  <a:srgbClr val="404040"/>
                </a:solidFill>
              </a:rPr>
              <a:t>Often change with life events</a:t>
            </a:r>
          </a:p>
          <a:p>
            <a:r>
              <a:rPr lang="en-US" dirty="0" smtClean="0">
                <a:solidFill>
                  <a:srgbClr val="404040"/>
                </a:solidFill>
              </a:rPr>
              <a:t>Link to many aspects in one</a:t>
            </a:r>
            <a:r>
              <a:rPr lang="en-US" altLang="en-US" dirty="0" smtClean="0">
                <a:solidFill>
                  <a:srgbClr val="404040"/>
                </a:solidFill>
              </a:rPr>
              <a:t>’</a:t>
            </a:r>
            <a:r>
              <a:rPr lang="en-US" altLang="ja-JP" dirty="0" smtClean="0">
                <a:solidFill>
                  <a:srgbClr val="404040"/>
                </a:solidFill>
              </a:rPr>
              <a:t>s life</a:t>
            </a:r>
          </a:p>
          <a:p>
            <a:pPr lvl="1"/>
            <a:r>
              <a:rPr lang="en-US" dirty="0" smtClean="0">
                <a:solidFill>
                  <a:srgbClr val="404040"/>
                </a:solidFill>
              </a:rPr>
              <a:t>Brand/product choices</a:t>
            </a:r>
          </a:p>
          <a:p>
            <a:pPr lvl="1"/>
            <a:r>
              <a:rPr lang="en-US" dirty="0" smtClean="0">
                <a:solidFill>
                  <a:srgbClr val="404040"/>
                </a:solidFill>
              </a:rPr>
              <a:t>Occupational choices</a:t>
            </a:r>
          </a:p>
          <a:p>
            <a:pPr lvl="1"/>
            <a:r>
              <a:rPr lang="en-US" dirty="0" smtClean="0">
                <a:solidFill>
                  <a:srgbClr val="404040"/>
                </a:solidFill>
              </a:rPr>
              <a:t>Motivation …</a:t>
            </a:r>
          </a:p>
          <a:p>
            <a:r>
              <a:rPr lang="en-US" b="1" dirty="0" smtClean="0">
                <a:solidFill>
                  <a:srgbClr val="404040"/>
                </a:solidFill>
              </a:rPr>
              <a:t>Method:</a:t>
            </a:r>
          </a:p>
          <a:p>
            <a:pPr lvl="1"/>
            <a:r>
              <a:rPr lang="en-US" dirty="0" smtClean="0">
                <a:solidFill>
                  <a:srgbClr val="404040"/>
                </a:solidFill>
              </a:rPr>
              <a:t>Developed custom survey to acquire ground truth (need data)</a:t>
            </a:r>
          </a:p>
          <a:p>
            <a:pPr lvl="1"/>
            <a:r>
              <a:rPr lang="en-US" dirty="0" smtClean="0">
                <a:solidFill>
                  <a:srgbClr val="404040"/>
                </a:solidFill>
              </a:rPr>
              <a:t>Machine-learned model using linguistic features collected in survey data</a:t>
            </a:r>
          </a:p>
          <a:p>
            <a:endParaRPr lang="en-US" dirty="0" smtClean="0"/>
          </a:p>
        </p:txBody>
      </p:sp>
    </p:spTree>
    <p:extLst>
      <p:ext uri="{BB962C8B-B14F-4D97-AF65-F5344CB8AC3E}">
        <p14:creationId xmlns:p14="http://schemas.microsoft.com/office/powerpoint/2010/main" val="1419090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Rot="1" noChangeAspect="1" noTextEdit="1"/>
          </p:cNvSpPr>
          <p:nvPr>
            <p:ph type="sldImg"/>
          </p:nvPr>
        </p:nvSpPr>
        <p:spPr bwMode="auto">
          <a:noFill/>
          <a:ln>
            <a:solidFill>
              <a:srgbClr val="000000"/>
            </a:solidFill>
            <a:miter lim="800000"/>
            <a:headEnd/>
            <a:tailEnd/>
          </a:ln>
        </p:spPr>
      </p:sp>
      <p:sp>
        <p:nvSpPr>
          <p:cNvPr id="37890" name="Rectangle 3"/>
          <p:cNvSpPr>
            <a:spLocks noGrp="1"/>
          </p:cNvSpPr>
          <p:nvPr>
            <p:ph type="body" idx="1"/>
          </p:nvPr>
        </p:nvSpPr>
        <p:spPr bwMode="auto">
          <a:noFill/>
        </p:spPr>
        <p:txBody>
          <a:bodyPr wrap="square" numCol="1" anchor="t" anchorCtr="0" compatLnSpc="1">
            <a:prstTxWarp prst="textNoShape">
              <a:avLst/>
            </a:prstTxWarp>
          </a:bodyPr>
          <a:lstStyle/>
          <a:p>
            <a:pPr>
              <a:lnSpc>
                <a:spcPct val="80000"/>
              </a:lnSpc>
            </a:pPr>
            <a:r>
              <a:rPr lang="en-US" sz="800" i="1" smtClean="0"/>
              <a:t>Personal preferences are psychological, affective, and cognitive characteristics that uniquely identify one individual from another;</a:t>
            </a:r>
          </a:p>
          <a:p>
            <a:pPr>
              <a:lnSpc>
                <a:spcPct val="80000"/>
              </a:lnSpc>
            </a:pPr>
            <a:endParaRPr lang="en-US" sz="800" i="1" smtClean="0"/>
          </a:p>
          <a:p>
            <a:pPr>
              <a:lnSpc>
                <a:spcPct val="80000"/>
              </a:lnSpc>
            </a:pPr>
            <a:r>
              <a:rPr lang="en-US" sz="800" smtClean="0"/>
              <a:t>Personality preferences, inferred from social media, are correlated with corresponding psych-metric scores for over 80% test population </a:t>
            </a:r>
          </a:p>
          <a:p>
            <a:pPr marL="742950" lvl="1" indent="-285750">
              <a:lnSpc>
                <a:spcPct val="80000"/>
              </a:lnSpc>
            </a:pPr>
            <a:r>
              <a:rPr lang="en-US" sz="800" smtClean="0"/>
              <a:t>Big 5, human basic values, and fundamental needs</a:t>
            </a:r>
          </a:p>
          <a:p>
            <a:pPr>
              <a:lnSpc>
                <a:spcPct val="80000"/>
              </a:lnSpc>
            </a:pPr>
            <a:r>
              <a:rPr lang="en-US" sz="800" smtClean="0"/>
              <a:t>Personality preferences, inferred from social media, can predict real-world responses in a live setting</a:t>
            </a:r>
          </a:p>
          <a:p>
            <a:pPr>
              <a:lnSpc>
                <a:spcPct val="80000"/>
              </a:lnSpc>
            </a:pPr>
            <a:endParaRPr lang="en-US" sz="800" b="1" smtClean="0"/>
          </a:p>
          <a:p>
            <a:pPr>
              <a:lnSpc>
                <a:spcPct val="80000"/>
              </a:lnSpc>
            </a:pPr>
            <a:endParaRPr lang="en-US" sz="800" b="1" smtClean="0"/>
          </a:p>
          <a:p>
            <a:pPr>
              <a:lnSpc>
                <a:spcPct val="80000"/>
              </a:lnSpc>
            </a:pPr>
            <a:r>
              <a:rPr lang="en-US" sz="800" b="1" smtClean="0"/>
              <a:t>Discovering Personal Preferences</a:t>
            </a:r>
          </a:p>
          <a:p>
            <a:pPr>
              <a:lnSpc>
                <a:spcPct val="80000"/>
              </a:lnSpc>
            </a:pPr>
            <a:r>
              <a:rPr lang="en-US" sz="800" b="1" smtClean="0"/>
              <a:t>Basic preferences</a:t>
            </a:r>
          </a:p>
          <a:p>
            <a:pPr>
              <a:lnSpc>
                <a:spcPct val="80000"/>
              </a:lnSpc>
            </a:pPr>
            <a:r>
              <a:rPr lang="en-US" sz="800" smtClean="0"/>
              <a:t>• </a:t>
            </a:r>
            <a:r>
              <a:rPr lang="en-US" sz="800" b="1" smtClean="0"/>
              <a:t>Personality</a:t>
            </a:r>
          </a:p>
          <a:p>
            <a:pPr>
              <a:lnSpc>
                <a:spcPct val="80000"/>
              </a:lnSpc>
            </a:pPr>
            <a:r>
              <a:rPr lang="en-US" sz="800" smtClean="0"/>
              <a:t>• </a:t>
            </a:r>
            <a:r>
              <a:rPr lang="en-US" sz="800" b="1" smtClean="0"/>
              <a:t>Human basic values</a:t>
            </a:r>
          </a:p>
          <a:p>
            <a:pPr>
              <a:lnSpc>
                <a:spcPct val="80000"/>
              </a:lnSpc>
            </a:pPr>
            <a:r>
              <a:rPr lang="en-US" sz="800" smtClean="0"/>
              <a:t>– What people believe and their motivational constructs</a:t>
            </a:r>
          </a:p>
          <a:p>
            <a:pPr>
              <a:lnSpc>
                <a:spcPct val="80000"/>
              </a:lnSpc>
            </a:pPr>
            <a:r>
              <a:rPr lang="en-US" sz="800" smtClean="0"/>
              <a:t>• </a:t>
            </a:r>
            <a:r>
              <a:rPr lang="en-US" sz="800" b="1" smtClean="0"/>
              <a:t>Fundamental human needs</a:t>
            </a:r>
          </a:p>
          <a:p>
            <a:pPr>
              <a:lnSpc>
                <a:spcPct val="80000"/>
              </a:lnSpc>
            </a:pPr>
            <a:r>
              <a:rPr lang="en-US" sz="800" smtClean="0"/>
              <a:t>• Emotional style</a:t>
            </a:r>
          </a:p>
          <a:p>
            <a:pPr>
              <a:lnSpc>
                <a:spcPct val="80000"/>
              </a:lnSpc>
            </a:pPr>
            <a:r>
              <a:rPr lang="en-US" sz="800" smtClean="0"/>
              <a:t>– Patterns of affective states and changes</a:t>
            </a:r>
          </a:p>
          <a:p>
            <a:pPr>
              <a:lnSpc>
                <a:spcPct val="80000"/>
              </a:lnSpc>
            </a:pPr>
            <a:r>
              <a:rPr lang="en-US" sz="800" smtClean="0"/>
              <a:t>• Cognitive style</a:t>
            </a:r>
          </a:p>
          <a:p>
            <a:pPr>
              <a:lnSpc>
                <a:spcPct val="80000"/>
              </a:lnSpc>
            </a:pPr>
            <a:r>
              <a:rPr lang="en-US" sz="800" smtClean="0"/>
              <a:t>– How people think, perceive, and remember information</a:t>
            </a:r>
          </a:p>
          <a:p>
            <a:pPr>
              <a:lnSpc>
                <a:spcPct val="80000"/>
              </a:lnSpc>
            </a:pPr>
            <a:r>
              <a:rPr lang="en-US" sz="800" b="1" smtClean="0"/>
              <a:t>Composite preferences</a:t>
            </a:r>
          </a:p>
          <a:p>
            <a:pPr>
              <a:lnSpc>
                <a:spcPct val="80000"/>
              </a:lnSpc>
            </a:pPr>
            <a:r>
              <a:rPr lang="en-US" sz="800" smtClean="0"/>
              <a:t>– Trust</a:t>
            </a:r>
          </a:p>
          <a:p>
            <a:pPr>
              <a:lnSpc>
                <a:spcPct val="80000"/>
              </a:lnSpc>
            </a:pPr>
            <a:r>
              <a:rPr lang="en-US" sz="800" smtClean="0"/>
              <a:t>– Resilience</a:t>
            </a:r>
          </a:p>
          <a:p>
            <a:pPr>
              <a:lnSpc>
                <a:spcPct val="80000"/>
              </a:lnSpc>
            </a:pPr>
            <a:endParaRPr lang="en-US" sz="800" smtClean="0"/>
          </a:p>
          <a:p>
            <a:pPr>
              <a:lnSpc>
                <a:spcPct val="80000"/>
              </a:lnSpc>
            </a:pPr>
            <a:endParaRPr lang="en-US" sz="800" smtClean="0"/>
          </a:p>
          <a:p>
            <a:pPr>
              <a:lnSpc>
                <a:spcPct val="80000"/>
              </a:lnSpc>
            </a:pPr>
            <a:r>
              <a:rPr lang="en-US" sz="800" b="1" smtClean="0"/>
              <a:t>Detailed explanation of each of the preferences: </a:t>
            </a:r>
            <a:r>
              <a:rPr lang="en-US" b="1" smtClean="0"/>
              <a:t>http://pilab.psy.utexas.edu/publications/Yarkoni_JRP_2010b.pdf</a:t>
            </a:r>
          </a:p>
        </p:txBody>
      </p:sp>
    </p:spTree>
    <p:extLst>
      <p:ext uri="{BB962C8B-B14F-4D97-AF65-F5344CB8AC3E}">
        <p14:creationId xmlns:p14="http://schemas.microsoft.com/office/powerpoint/2010/main" val="3293732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8E56138-A41D-4C6F-A8AE-712FE4C15B0B}" type="slidenum">
              <a:rPr lang="en-US" smtClean="0"/>
              <a:pPr>
                <a:defRPr/>
              </a:pPr>
              <a:t>33</a:t>
            </a:fld>
            <a:endParaRPr lang="en-US"/>
          </a:p>
        </p:txBody>
      </p:sp>
    </p:spTree>
    <p:extLst>
      <p:ext uri="{BB962C8B-B14F-4D97-AF65-F5344CB8AC3E}">
        <p14:creationId xmlns:p14="http://schemas.microsoft.com/office/powerpoint/2010/main" val="785957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AE001435-D620-45F8-AD3A-04D8EC82FBBB}" type="slidenum">
              <a:rPr lang="en-US" smtClean="0"/>
              <a:pPr>
                <a:defRPr/>
              </a:pPr>
              <a:t>4</a:t>
            </a:fld>
            <a:endParaRPr lang="en-US"/>
          </a:p>
        </p:txBody>
      </p:sp>
    </p:spTree>
    <p:extLst>
      <p:ext uri="{BB962C8B-B14F-4D97-AF65-F5344CB8AC3E}">
        <p14:creationId xmlns:p14="http://schemas.microsoft.com/office/powerpoint/2010/main" val="695079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dirty="0" smtClean="0"/>
          </a:p>
        </p:txBody>
      </p:sp>
      <p:sp>
        <p:nvSpPr>
          <p:cNvPr id="276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3422F66-9683-4DD9-A13E-C609707A2CF3}" type="slidenum">
              <a:rPr lang="en-US" altLang="en-US" smtClean="0"/>
              <a:pPr/>
              <a:t>5</a:t>
            </a:fld>
            <a:endParaRPr lang="en-US" altLang="en-US" smtClean="0"/>
          </a:p>
        </p:txBody>
      </p:sp>
    </p:spTree>
    <p:extLst>
      <p:ext uri="{BB962C8B-B14F-4D97-AF65-F5344CB8AC3E}">
        <p14:creationId xmlns:p14="http://schemas.microsoft.com/office/powerpoint/2010/main" val="1605299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AE001435-D620-45F8-AD3A-04D8EC82FBBB}" type="slidenum">
              <a:rPr lang="en-US" smtClean="0"/>
              <a:pPr>
                <a:defRPr/>
              </a:pPr>
              <a:t>6</a:t>
            </a:fld>
            <a:endParaRPr lang="en-US"/>
          </a:p>
        </p:txBody>
      </p:sp>
    </p:spTree>
    <p:extLst>
      <p:ext uri="{BB962C8B-B14F-4D97-AF65-F5344CB8AC3E}">
        <p14:creationId xmlns:p14="http://schemas.microsoft.com/office/powerpoint/2010/main" val="598194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8E56138-A41D-4C6F-A8AE-712FE4C15B0B}" type="slidenum">
              <a:rPr lang="en-US" smtClean="0"/>
              <a:pPr>
                <a:defRPr/>
              </a:pPr>
              <a:t>7</a:t>
            </a:fld>
            <a:endParaRPr lang="en-US"/>
          </a:p>
        </p:txBody>
      </p:sp>
    </p:spTree>
    <p:extLst>
      <p:ext uri="{BB962C8B-B14F-4D97-AF65-F5344CB8AC3E}">
        <p14:creationId xmlns:p14="http://schemas.microsoft.com/office/powerpoint/2010/main" val="1747416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7347"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b="1" smtClean="0">
                <a:cs typeface="Arial" pitchFamily="34" charset="0"/>
              </a:rPr>
              <a:t>How does it work?</a:t>
            </a:r>
          </a:p>
          <a:p>
            <a:r>
              <a:rPr lang="en-US" altLang="en-US" smtClean="0">
                <a:cs typeface="Arial" pitchFamily="34" charset="0"/>
              </a:rPr>
              <a:t>The Concept Expansion service analyses text and interprets its meaning based on usage in other similar contexts.  For example, it could interpret </a:t>
            </a:r>
            <a:r>
              <a:rPr lang="en-US" altLang="ja-JP" smtClean="0">
                <a:cs typeface="Arial" pitchFamily="34" charset="0"/>
              </a:rPr>
              <a:t>"The Big Apple" as meaning "New York City".  It can be used to create a dictionary of related words and concepts so that euphemisms, colloquialisms, or otherwise unclear phrases can be better understood and analyzed. </a:t>
            </a:r>
          </a:p>
          <a:p>
            <a:endParaRPr lang="en-US" altLang="en-US" smtClean="0">
              <a:cs typeface="Arial" pitchFamily="34" charset="0"/>
            </a:endParaRPr>
          </a:p>
          <a:p>
            <a:r>
              <a:rPr lang="en-US" altLang="en-US" smtClean="0">
                <a:cs typeface="Arial" pitchFamily="34" charset="0"/>
              </a:rPr>
              <a:t>Use Cases</a:t>
            </a:r>
          </a:p>
          <a:p>
            <a:r>
              <a:rPr lang="en-US" altLang="en-US" smtClean="0">
                <a:cs typeface="Arial" pitchFamily="34" charset="0"/>
              </a:rPr>
              <a:t>Can be used to expand drug typs</a:t>
            </a:r>
          </a:p>
        </p:txBody>
      </p:sp>
    </p:spTree>
    <p:extLst>
      <p:ext uri="{BB962C8B-B14F-4D97-AF65-F5344CB8AC3E}">
        <p14:creationId xmlns:p14="http://schemas.microsoft.com/office/powerpoint/2010/main" val="3189126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8E56138-A41D-4C6F-A8AE-712FE4C15B0B}" type="slidenum">
              <a:rPr lang="en-US" smtClean="0"/>
              <a:pPr>
                <a:defRPr/>
              </a:pPr>
              <a:t>9</a:t>
            </a:fld>
            <a:endParaRPr lang="en-US"/>
          </a:p>
        </p:txBody>
      </p:sp>
    </p:spTree>
    <p:extLst>
      <p:ext uri="{BB962C8B-B14F-4D97-AF65-F5344CB8AC3E}">
        <p14:creationId xmlns:p14="http://schemas.microsoft.com/office/powerpoint/2010/main" val="20348581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full_blue_bkgrnd"/>
          <p:cNvPicPr>
            <a:picLocks noChangeAspect="1" noChangeArrowheads="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Picture 10" descr="earth1"/>
          <p:cNvPicPr>
            <a:picLocks noChangeAspect="1" noChangeArrowheads="1"/>
          </p:cNvPicPr>
          <p:nvPr userDrawn="1"/>
        </p:nvPicPr>
        <p:blipFill>
          <a:blip r:embed="rId3"/>
          <a:srcRect t="11313" r="42799" b="3836"/>
          <a:stretch>
            <a:fillRect/>
          </a:stretch>
        </p:blipFill>
        <p:spPr bwMode="auto">
          <a:xfrm>
            <a:off x="4529138" y="0"/>
            <a:ext cx="4691062" cy="6858000"/>
          </a:xfrm>
          <a:prstGeom prst="rect">
            <a:avLst/>
          </a:prstGeom>
          <a:noFill/>
          <a:ln w="9525">
            <a:noFill/>
            <a:miter lim="800000"/>
            <a:headEnd/>
            <a:tailEnd/>
          </a:ln>
        </p:spPr>
      </p:pic>
      <p:pic>
        <p:nvPicPr>
          <p:cNvPr id="6" name="Picture 8" descr="IBM_logo_blue"/>
          <p:cNvPicPr>
            <a:picLocks noChangeAspect="1" noChangeArrowheads="1"/>
          </p:cNvPicPr>
          <p:nvPr userDrawn="1"/>
        </p:nvPicPr>
        <p:blipFill>
          <a:blip r:embed="rId4"/>
          <a:srcRect/>
          <a:stretch>
            <a:fillRect/>
          </a:stretch>
        </p:blipFill>
        <p:spPr bwMode="auto">
          <a:xfrm>
            <a:off x="457200" y="6153150"/>
            <a:ext cx="609600" cy="247650"/>
          </a:xfrm>
          <a:prstGeom prst="rect">
            <a:avLst/>
          </a:prstGeom>
          <a:noFill/>
          <a:ln w="9525">
            <a:noFill/>
            <a:miter lim="800000"/>
            <a:headEnd/>
            <a:tailEnd/>
          </a:ln>
        </p:spPr>
      </p:pic>
      <p:sp>
        <p:nvSpPr>
          <p:cNvPr id="3074" name="Rectangle 2"/>
          <p:cNvSpPr>
            <a:spLocks noGrp="1" noChangeArrowheads="1"/>
          </p:cNvSpPr>
          <p:nvPr>
            <p:ph type="ctrTitle"/>
          </p:nvPr>
        </p:nvSpPr>
        <p:spPr>
          <a:xfrm>
            <a:off x="457200" y="2130425"/>
            <a:ext cx="4953000" cy="1470025"/>
          </a:xfrm>
        </p:spPr>
        <p:txBody>
          <a:bodyPr anchor="b"/>
          <a:lstStyle>
            <a:lvl1pPr>
              <a:lnSpc>
                <a:spcPct val="90000"/>
              </a:lnSpc>
              <a:defRPr sz="4000"/>
            </a:lvl1pPr>
          </a:lstStyle>
          <a:p>
            <a:pPr lvl="0"/>
            <a:r>
              <a:rPr lang="en-US" noProof="0" smtClean="0"/>
              <a:t>Click to edit Master title style</a:t>
            </a:r>
          </a:p>
        </p:txBody>
      </p:sp>
      <p:sp>
        <p:nvSpPr>
          <p:cNvPr id="3075" name="Rectangle 3"/>
          <p:cNvSpPr>
            <a:spLocks noGrp="1" noChangeArrowheads="1"/>
          </p:cNvSpPr>
          <p:nvPr>
            <p:ph type="subTitle" idx="1"/>
          </p:nvPr>
        </p:nvSpPr>
        <p:spPr>
          <a:xfrm>
            <a:off x="457200" y="3886200"/>
            <a:ext cx="4800600" cy="1752600"/>
          </a:xfrm>
        </p:spPr>
        <p:txBody>
          <a:bodyPr/>
          <a:lstStyle>
            <a:lvl1pPr marL="0" indent="0">
              <a:lnSpc>
                <a:spcPct val="90000"/>
              </a:lnSpc>
              <a:buFontTx/>
              <a:buNone/>
              <a:defRPr sz="1800" b="1">
                <a:solidFill>
                  <a:srgbClr val="00B2F2"/>
                </a:solidFill>
              </a:defRPr>
            </a:lvl1pPr>
          </a:lstStyle>
          <a:p>
            <a:pPr lvl="0"/>
            <a:r>
              <a:rPr lang="en-US" noProof="0" smtClean="0"/>
              <a:t>Click to edit Master subtitle style</a:t>
            </a:r>
          </a:p>
        </p:txBody>
      </p:sp>
      <p:sp>
        <p:nvSpPr>
          <p:cNvPr id="8" name="Rectangle 5"/>
          <p:cNvSpPr>
            <a:spLocks noGrp="1" noChangeArrowheads="1"/>
          </p:cNvSpPr>
          <p:nvPr>
            <p:ph type="ftr" sz="quarter" idx="10"/>
          </p:nvPr>
        </p:nvSpPr>
        <p:spPr>
          <a:xfrm>
            <a:off x="457200" y="6477000"/>
            <a:ext cx="5562600" cy="244475"/>
          </a:xfrm>
        </p:spPr>
        <p:txBody>
          <a:bodyPr lIns="91440" tIns="45720" rIns="91440" bIns="45720"/>
          <a:lstStyle>
            <a:lvl1pPr>
              <a:defRPr sz="1000">
                <a:latin typeface="Arial" charset="0"/>
                <a:ea typeface="ヒラギノ角ゴ Pro W3" charset="0"/>
              </a:defRPr>
            </a:lvl1pPr>
          </a:lstStyle>
          <a:p>
            <a:pPr>
              <a:defRPr/>
            </a:pPr>
            <a:endParaRPr lang="en-US"/>
          </a:p>
        </p:txBody>
      </p:sp>
      <p:sp>
        <p:nvSpPr>
          <p:cNvPr id="9" name="Rectangle 6"/>
          <p:cNvSpPr>
            <a:spLocks noGrp="1" noChangeArrowheads="1"/>
          </p:cNvSpPr>
          <p:nvPr>
            <p:ph type="sldNum" sz="quarter" idx="11"/>
          </p:nvPr>
        </p:nvSpPr>
        <p:spPr>
          <a:xfrm>
            <a:off x="6553200" y="6477000"/>
            <a:ext cx="2133600" cy="244475"/>
          </a:xfrm>
        </p:spPr>
        <p:txBody>
          <a:bodyPr lIns="91440" tIns="45720" rIns="91440" bIns="45720"/>
          <a:lstStyle>
            <a:lvl1pPr>
              <a:defRPr sz="1000"/>
            </a:lvl1pPr>
          </a:lstStyle>
          <a:p>
            <a:pPr>
              <a:defRPr/>
            </a:pPr>
            <a:fld id="{8DA0BBE3-EDEF-4287-A359-8CD609376D21}" type="slidenum">
              <a:rPr lang="en-US" altLang="en-US"/>
              <a:pPr>
                <a:defRPr/>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8"/>
          <p:cNvSpPr>
            <a:spLocks noGrp="1" noChangeArrowheads="1"/>
          </p:cNvSpPr>
          <p:nvPr>
            <p:ph type="sldNum" sz="quarter" idx="11"/>
          </p:nvPr>
        </p:nvSpPr>
        <p:spPr>
          <a:ln/>
        </p:spPr>
        <p:txBody>
          <a:bodyPr/>
          <a:lstStyle>
            <a:lvl1pPr>
              <a:defRPr/>
            </a:lvl1pPr>
          </a:lstStyle>
          <a:p>
            <a:pPr>
              <a:defRPr/>
            </a:pPr>
            <a:fld id="{113D35AC-B390-45F6-93E2-0F86D731D0F4}" type="slidenum">
              <a:rPr lang="en-US" altLang="en-US"/>
              <a:pPr>
                <a:defRPr/>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8"/>
          <p:cNvSpPr>
            <a:spLocks noGrp="1" noChangeArrowheads="1"/>
          </p:cNvSpPr>
          <p:nvPr>
            <p:ph type="sldNum" sz="quarter" idx="11"/>
          </p:nvPr>
        </p:nvSpPr>
        <p:spPr>
          <a:ln/>
        </p:spPr>
        <p:txBody>
          <a:bodyPr/>
          <a:lstStyle>
            <a:lvl1pPr>
              <a:defRPr/>
            </a:lvl1pPr>
          </a:lstStyle>
          <a:p>
            <a:pPr>
              <a:defRPr/>
            </a:pPr>
            <a:fld id="{3E734392-BDF5-48CB-ABE4-9462884D9AC1}" type="slidenum">
              <a:rPr lang="en-US" altLang="en-US"/>
              <a:pPr>
                <a:defRPr/>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8"/>
          <p:cNvSpPr>
            <a:spLocks noGrp="1" noChangeArrowheads="1"/>
          </p:cNvSpPr>
          <p:nvPr>
            <p:ph type="sldNum" sz="quarter" idx="11"/>
          </p:nvPr>
        </p:nvSpPr>
        <p:spPr>
          <a:ln/>
        </p:spPr>
        <p:txBody>
          <a:bodyPr/>
          <a:lstStyle>
            <a:lvl1pPr>
              <a:defRPr/>
            </a:lvl1pPr>
          </a:lstStyle>
          <a:p>
            <a:pPr>
              <a:defRPr/>
            </a:pPr>
            <a:fld id="{18C0F08C-CB12-458A-8E71-08810842E924}" type="slidenum">
              <a:rPr lang="en-US" altLang="en-US"/>
              <a:pPr>
                <a:defRPr/>
              </a:pPr>
              <a:t>‹#›</a:t>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8"/>
          <p:cNvSpPr>
            <a:spLocks noGrp="1" noChangeArrowheads="1"/>
          </p:cNvSpPr>
          <p:nvPr>
            <p:ph type="sldNum" sz="quarter" idx="11"/>
          </p:nvPr>
        </p:nvSpPr>
        <p:spPr>
          <a:ln/>
        </p:spPr>
        <p:txBody>
          <a:bodyPr/>
          <a:lstStyle>
            <a:lvl1pPr>
              <a:defRPr/>
            </a:lvl1pPr>
          </a:lstStyle>
          <a:p>
            <a:pPr>
              <a:defRPr/>
            </a:pPr>
            <a:fld id="{849ED49F-2779-47ED-BF62-873C1641D66B}" type="slidenum">
              <a:rPr lang="en-US" altLang="en-US"/>
              <a:pPr>
                <a:defRPr/>
              </a:pPr>
              <a:t>‹#›</a:t>
            </a:fld>
            <a:endParaRPr lang="en-US"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8"/>
          <p:cNvSpPr>
            <a:spLocks noGrp="1" noChangeArrowheads="1"/>
          </p:cNvSpPr>
          <p:nvPr>
            <p:ph type="sldNum" sz="quarter" idx="11"/>
          </p:nvPr>
        </p:nvSpPr>
        <p:spPr>
          <a:ln/>
        </p:spPr>
        <p:txBody>
          <a:bodyPr/>
          <a:lstStyle>
            <a:lvl1pPr>
              <a:defRPr/>
            </a:lvl1pPr>
          </a:lstStyle>
          <a:p>
            <a:pPr>
              <a:defRPr/>
            </a:pPr>
            <a:fld id="{C8036A1E-350A-4686-A7B3-026DD816D298}" type="slidenum">
              <a:rPr lang="en-US" altLang="en-US"/>
              <a:pPr>
                <a:defRPr/>
              </a:pPr>
              <a:t>‹#›</a:t>
            </a:fld>
            <a:endParaRPr lang="en-US"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8"/>
          <p:cNvSpPr>
            <a:spLocks noGrp="1" noChangeArrowheads="1"/>
          </p:cNvSpPr>
          <p:nvPr>
            <p:ph type="sldNum" sz="quarter" idx="11"/>
          </p:nvPr>
        </p:nvSpPr>
        <p:spPr>
          <a:ln/>
        </p:spPr>
        <p:txBody>
          <a:bodyPr/>
          <a:lstStyle>
            <a:lvl1pPr>
              <a:defRPr/>
            </a:lvl1pPr>
          </a:lstStyle>
          <a:p>
            <a:pPr>
              <a:defRPr/>
            </a:pPr>
            <a:fld id="{134017D0-405B-46C5-A884-B10408748ADA}" type="slidenum">
              <a:rPr lang="en-US" altLang="en-US"/>
              <a:pPr>
                <a:defRPr/>
              </a:pPr>
              <a:t>‹#›</a:t>
            </a:fld>
            <a:endParaRPr lang="en-US"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8"/>
          <p:cNvSpPr>
            <a:spLocks noGrp="1" noChangeArrowheads="1"/>
          </p:cNvSpPr>
          <p:nvPr>
            <p:ph type="sldNum" sz="quarter" idx="11"/>
          </p:nvPr>
        </p:nvSpPr>
        <p:spPr>
          <a:ln/>
        </p:spPr>
        <p:txBody>
          <a:bodyPr/>
          <a:lstStyle>
            <a:lvl1pPr>
              <a:defRPr/>
            </a:lvl1pPr>
          </a:lstStyle>
          <a:p>
            <a:pPr>
              <a:defRPr/>
            </a:pPr>
            <a:fld id="{D06F7483-DFDF-448D-B649-30E8D98BA14A}" type="slidenum">
              <a:rPr lang="en-US" altLang="en-US"/>
              <a:pPr>
                <a:defRPr/>
              </a:pPr>
              <a:t>‹#›</a:t>
            </a:fld>
            <a:endParaRPr lang="en-US"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600200"/>
            <a:ext cx="2057400" cy="45259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60198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8"/>
          <p:cNvSpPr>
            <a:spLocks noGrp="1" noChangeArrowheads="1"/>
          </p:cNvSpPr>
          <p:nvPr>
            <p:ph type="sldNum" sz="quarter" idx="11"/>
          </p:nvPr>
        </p:nvSpPr>
        <p:spPr>
          <a:ln/>
        </p:spPr>
        <p:txBody>
          <a:bodyPr/>
          <a:lstStyle>
            <a:lvl1pPr>
              <a:defRPr/>
            </a:lvl1pPr>
          </a:lstStyle>
          <a:p>
            <a:pPr>
              <a:defRPr/>
            </a:pPr>
            <a:fld id="{D9F46468-6352-4BC0-9F8F-A80A03FE88B3}" type="slidenum">
              <a:rPr lang="en-US" altLang="en-US"/>
              <a:pPr>
                <a:defRPr/>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1"/>
          </p:nvPr>
        </p:nvSpPr>
        <p:spPr>
          <a:ln/>
        </p:spPr>
        <p:txBody>
          <a:bodyPr/>
          <a:lstStyle>
            <a:lvl1pPr>
              <a:defRPr/>
            </a:lvl1pPr>
          </a:lstStyle>
          <a:p>
            <a:pPr>
              <a:defRPr/>
            </a:pPr>
            <a:r>
              <a:rPr lang="en-US" altLang="en-US"/>
              <a:t>  </a:t>
            </a:r>
          </a:p>
          <a:p>
            <a:pPr>
              <a:defRPr/>
            </a:pPr>
            <a:fld id="{0FD44FE9-28F9-41F5-85BA-B854E2ED0505}" type="slidenum">
              <a:rPr lang="en-US" altLang="en-US"/>
              <a:pPr>
                <a:defRPr/>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1"/>
          </p:nvPr>
        </p:nvSpPr>
        <p:spPr>
          <a:ln/>
        </p:spPr>
        <p:txBody>
          <a:bodyPr/>
          <a:lstStyle>
            <a:lvl1pPr>
              <a:defRPr/>
            </a:lvl1pPr>
          </a:lstStyle>
          <a:p>
            <a:pPr>
              <a:defRPr/>
            </a:pPr>
            <a:r>
              <a:rPr lang="en-US" altLang="en-US"/>
              <a:t>  </a:t>
            </a:r>
          </a:p>
          <a:p>
            <a:pPr>
              <a:defRPr/>
            </a:pPr>
            <a:fld id="{90C20913-97D1-4443-9420-C4837278977B}" type="slidenum">
              <a:rPr lang="en-US" altLang="en-US"/>
              <a:pPr>
                <a:defRPr/>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2286000"/>
            <a:ext cx="1866900" cy="3840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476500" y="2286000"/>
            <a:ext cx="1866900" cy="3840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1"/>
          </p:nvPr>
        </p:nvSpPr>
        <p:spPr>
          <a:ln/>
        </p:spPr>
        <p:txBody>
          <a:bodyPr/>
          <a:lstStyle>
            <a:lvl1pPr>
              <a:defRPr/>
            </a:lvl1pPr>
          </a:lstStyle>
          <a:p>
            <a:pPr>
              <a:defRPr/>
            </a:pPr>
            <a:r>
              <a:rPr lang="en-US" altLang="en-US"/>
              <a:t>  </a:t>
            </a:r>
          </a:p>
          <a:p>
            <a:pPr>
              <a:defRPr/>
            </a:pPr>
            <a:fld id="{943A1597-A51C-4412-B474-C1420943B3E3}" type="slidenum">
              <a:rPr lang="en-US" altLang="en-US"/>
              <a:pPr>
                <a:defRPr/>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1"/>
          </p:nvPr>
        </p:nvSpPr>
        <p:spPr>
          <a:ln/>
        </p:spPr>
        <p:txBody>
          <a:bodyPr/>
          <a:lstStyle>
            <a:lvl1pPr>
              <a:defRPr/>
            </a:lvl1pPr>
          </a:lstStyle>
          <a:p>
            <a:pPr>
              <a:defRPr/>
            </a:pPr>
            <a:r>
              <a:rPr lang="en-US" altLang="en-US"/>
              <a:t>  </a:t>
            </a:r>
          </a:p>
          <a:p>
            <a:pPr>
              <a:defRPr/>
            </a:pPr>
            <a:fld id="{887C11B9-1610-4275-8063-1B8FA23743A8}" type="slidenum">
              <a:rPr lang="en-US" altLang="en-US"/>
              <a:pPr>
                <a:defRPr/>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6"/>
          <p:cNvSpPr>
            <a:spLocks noGrp="1" noChangeArrowheads="1"/>
          </p:cNvSpPr>
          <p:nvPr>
            <p:ph type="sldNum" sz="quarter" idx="11"/>
          </p:nvPr>
        </p:nvSpPr>
        <p:spPr>
          <a:ln/>
        </p:spPr>
        <p:txBody>
          <a:bodyPr/>
          <a:lstStyle>
            <a:lvl1pPr>
              <a:defRPr/>
            </a:lvl1pPr>
          </a:lstStyle>
          <a:p>
            <a:pPr>
              <a:defRPr/>
            </a:pPr>
            <a:r>
              <a:rPr lang="en-US" altLang="en-US"/>
              <a:t>  </a:t>
            </a:r>
          </a:p>
          <a:p>
            <a:pPr>
              <a:defRPr/>
            </a:pPr>
            <a:fld id="{8559054A-D614-4E44-95C7-17DEF68E8D7F}" type="slidenum">
              <a:rPr lang="en-US" altLang="en-US"/>
              <a:pPr>
                <a:defRPr/>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7"/>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8"/>
          <p:cNvSpPr>
            <a:spLocks noGrp="1" noChangeArrowheads="1"/>
          </p:cNvSpPr>
          <p:nvPr>
            <p:ph type="sldNum" sz="quarter" idx="11"/>
          </p:nvPr>
        </p:nvSpPr>
        <p:spPr>
          <a:ln/>
        </p:spPr>
        <p:txBody>
          <a:bodyPr/>
          <a:lstStyle>
            <a:lvl1pPr>
              <a:defRPr/>
            </a:lvl1pPr>
          </a:lstStyle>
          <a:p>
            <a:pPr>
              <a:defRPr/>
            </a:pPr>
            <a:fld id="{CA7AFA3F-A2C1-46EB-BF94-A13560F2CBA0}" type="slidenum">
              <a:rPr lang="en-US" altLang="en-US"/>
              <a:pPr>
                <a:defRPr/>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8"/>
          <p:cNvSpPr>
            <a:spLocks noGrp="1" noChangeArrowheads="1"/>
          </p:cNvSpPr>
          <p:nvPr>
            <p:ph type="sldNum" sz="quarter" idx="11"/>
          </p:nvPr>
        </p:nvSpPr>
        <p:spPr>
          <a:ln/>
        </p:spPr>
        <p:txBody>
          <a:bodyPr/>
          <a:lstStyle>
            <a:lvl1pPr>
              <a:defRPr/>
            </a:lvl1pPr>
          </a:lstStyle>
          <a:p>
            <a:pPr>
              <a:defRPr/>
            </a:pPr>
            <a:fld id="{DD888F09-188B-4E1C-9429-9AA9E182BDD4}" type="slidenum">
              <a:rPr lang="en-US" altLang="en-US"/>
              <a:pPr>
                <a:defRPr/>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8"/>
          <p:cNvSpPr>
            <a:spLocks noGrp="1" noChangeArrowheads="1"/>
          </p:cNvSpPr>
          <p:nvPr>
            <p:ph type="sldNum" sz="quarter" idx="11"/>
          </p:nvPr>
        </p:nvSpPr>
        <p:spPr>
          <a:ln/>
        </p:spPr>
        <p:txBody>
          <a:bodyPr/>
          <a:lstStyle>
            <a:lvl1pPr>
              <a:defRPr/>
            </a:lvl1pPr>
          </a:lstStyle>
          <a:p>
            <a:pPr>
              <a:defRPr/>
            </a:pPr>
            <a:fld id="{83CB385E-DA57-4E42-8DED-D5457C646019}" type="slidenum">
              <a:rPr lang="en-US" altLang="en-US"/>
              <a:pPr>
                <a:defRPr/>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4.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1230"/>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020763"/>
            <a:ext cx="8229600" cy="5794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890713"/>
            <a:ext cx="8224838" cy="42354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29" name="Rectangle 5"/>
          <p:cNvSpPr>
            <a:spLocks noGrp="1" noChangeArrowheads="1"/>
          </p:cNvSpPr>
          <p:nvPr>
            <p:ph type="ftr" sz="quarter" idx="3"/>
          </p:nvPr>
        </p:nvSpPr>
        <p:spPr bwMode="auto">
          <a:xfrm>
            <a:off x="457200" y="6324600"/>
            <a:ext cx="5562600" cy="244475"/>
          </a:xfrm>
          <a:prstGeom prst="rect">
            <a:avLst/>
          </a:prstGeom>
          <a:noFill/>
          <a:ln>
            <a:noFill/>
          </a:ln>
          <a:effectLst/>
          <a:extLst>
            <a:ext uri="{FAA26D3D-D897-4be2-8F04-BA451C77F1D7}"/>
          </a:extLst>
        </p:spPr>
        <p:txBody>
          <a:bodyPr vert="horz" wrap="square" lIns="0" tIns="0" rIns="0" bIns="0" numCol="1" anchor="t" anchorCtr="0" compatLnSpc="1">
            <a:prstTxWarp prst="textNoShape">
              <a:avLst/>
            </a:prstTxWarp>
          </a:bodyPr>
          <a:lstStyle>
            <a:lvl1pPr>
              <a:defRPr sz="1100">
                <a:latin typeface="Arial" pitchFamily="34" charset="0"/>
                <a:ea typeface="ヒラギノ角ゴ Pro W3" pitchFamily="120" charset="-128"/>
                <a:cs typeface="+mn-cs"/>
              </a:defRPr>
            </a:lvl1pPr>
          </a:lstStyle>
          <a:p>
            <a:pPr>
              <a:defRPr/>
            </a:pPr>
            <a:endParaRPr lang="en-US" altLang="en-US"/>
          </a:p>
        </p:txBody>
      </p:sp>
      <p:sp>
        <p:nvSpPr>
          <p:cNvPr id="1030" name="Rectangle 6"/>
          <p:cNvSpPr>
            <a:spLocks noGrp="1" noChangeArrowheads="1"/>
          </p:cNvSpPr>
          <p:nvPr>
            <p:ph type="sldNum" sz="quarter" idx="4"/>
          </p:nvPr>
        </p:nvSpPr>
        <p:spPr bwMode="auto">
          <a:xfrm>
            <a:off x="6654800" y="6330950"/>
            <a:ext cx="2133600" cy="244475"/>
          </a:xfrm>
          <a:prstGeom prst="rect">
            <a:avLst/>
          </a:prstGeom>
          <a:noFill/>
          <a:ln>
            <a:noFill/>
          </a:ln>
          <a:effectLst/>
          <a:extLst>
            <a:ext uri="{FAA26D3D-D897-4be2-8F04-BA451C77F1D7}"/>
          </a:extLst>
        </p:spPr>
        <p:txBody>
          <a:bodyPr vert="horz" wrap="square" lIns="0" tIns="0" rIns="0" bIns="0" numCol="1" anchor="t" anchorCtr="0" compatLnSpc="1">
            <a:prstTxWarp prst="textNoShape">
              <a:avLst/>
            </a:prstTxWarp>
          </a:bodyPr>
          <a:lstStyle>
            <a:lvl1pPr algn="r">
              <a:defRPr sz="1100">
                <a:latin typeface="Arial" pitchFamily="34" charset="0"/>
                <a:ea typeface="ヒラギノ角ゴ Pro W3" pitchFamily="120" charset="-128"/>
                <a:cs typeface="+mn-cs"/>
              </a:defRPr>
            </a:lvl1pPr>
          </a:lstStyle>
          <a:p>
            <a:pPr>
              <a:defRPr/>
            </a:pPr>
            <a:r>
              <a:rPr lang="en-US" altLang="en-US"/>
              <a:t>  </a:t>
            </a:r>
          </a:p>
          <a:p>
            <a:pPr>
              <a:defRPr/>
            </a:pPr>
            <a:fld id="{690F578E-0E19-45AA-9766-9F544FCA36D9}" type="slidenum">
              <a:rPr lang="en-US" altLang="en-US"/>
              <a:pPr>
                <a:defRPr/>
              </a:pPr>
              <a:t>‹#›</a:t>
            </a:fld>
            <a:endParaRPr lang="en-US" altLang="en-US"/>
          </a:p>
        </p:txBody>
      </p:sp>
      <p:pic>
        <p:nvPicPr>
          <p:cNvPr id="2" name="Picture 7" descr="IBM_logo_blue"/>
          <p:cNvPicPr>
            <a:picLocks noChangeAspect="1" noChangeArrowheads="1"/>
          </p:cNvPicPr>
          <p:nvPr userDrawn="1"/>
        </p:nvPicPr>
        <p:blipFill>
          <a:blip r:embed="rId8"/>
          <a:srcRect/>
          <a:stretch>
            <a:fillRect/>
          </a:stretch>
        </p:blipFill>
        <p:spPr bwMode="auto">
          <a:xfrm>
            <a:off x="8305800" y="422275"/>
            <a:ext cx="457200" cy="187325"/>
          </a:xfrm>
          <a:prstGeom prst="rect">
            <a:avLst/>
          </a:prstGeom>
          <a:noFill/>
          <a:ln w="9525">
            <a:noFill/>
            <a:miter lim="800000"/>
            <a:headEnd/>
            <a:tailEnd/>
          </a:ln>
        </p:spPr>
      </p:pic>
      <p:sp>
        <p:nvSpPr>
          <p:cNvPr id="1033" name="Line 9"/>
          <p:cNvSpPr>
            <a:spLocks noChangeShapeType="1"/>
          </p:cNvSpPr>
          <p:nvPr userDrawn="1"/>
        </p:nvSpPr>
        <p:spPr bwMode="auto">
          <a:xfrm>
            <a:off x="457200" y="838200"/>
            <a:ext cx="8305800" cy="0"/>
          </a:xfrm>
          <a:prstGeom prst="line">
            <a:avLst/>
          </a:prstGeom>
          <a:noFill/>
          <a:ln w="9525">
            <a:solidFill>
              <a:srgbClr val="00B2F2"/>
            </a:solidFill>
            <a:round/>
            <a:headEnd/>
            <a:tailEnd/>
          </a:ln>
          <a:effectLst/>
          <a:extLst/>
        </p:spPr>
        <p:txBody>
          <a:bodyPr/>
          <a:lstStyle/>
          <a:p>
            <a:pPr>
              <a:defRPr/>
            </a:pPr>
            <a:endParaRPr lang="en-US">
              <a:ea typeface="ヒラギノ角ゴ Pro W3" charset="0"/>
              <a:cs typeface="+mn-cs"/>
            </a:endParaRPr>
          </a:p>
        </p:txBody>
      </p:sp>
      <p:sp>
        <p:nvSpPr>
          <p:cNvPr id="3" name="Rectangle 9"/>
          <p:cNvSpPr>
            <a:spLocks noChangeArrowheads="1"/>
          </p:cNvSpPr>
          <p:nvPr userDrawn="1"/>
        </p:nvSpPr>
        <p:spPr bwMode="auto">
          <a:xfrm>
            <a:off x="8680450" y="6491288"/>
            <a:ext cx="400050" cy="30480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fld id="{D8FF95E8-B1F1-4163-AD0B-5BCC86CFAB4A}" type="slidenum">
              <a:rPr lang="en-US" altLang="en-US" sz="1400">
                <a:cs typeface="ヒラギノ角ゴ Pro W3"/>
              </a:rPr>
              <a:pPr>
                <a:defRPr/>
              </a:pPr>
              <a:t>‹#›</a:t>
            </a:fld>
            <a:endParaRPr lang="en-US" sz="1400">
              <a:cs typeface="ヒラギノ角ゴ Pro W3"/>
            </a:endParaRPr>
          </a:p>
        </p:txBody>
      </p:sp>
    </p:spTree>
  </p:cSld>
  <p:clrMap bg1="dk2" tx1="lt1" bg2="dk1" tx2="lt2" accent1="accent1" accent2="accent2" accent3="accent3" accent4="accent4" accent5="accent5" accent6="accent6" hlink="hlink" folHlink="folHlink"/>
  <p:sldLayoutIdLst>
    <p:sldLayoutId id="2147483669" r:id="rId1"/>
    <p:sldLayoutId id="2147483653" r:id="rId2"/>
    <p:sldLayoutId id="2147483654" r:id="rId3"/>
    <p:sldLayoutId id="2147483655" r:id="rId4"/>
    <p:sldLayoutId id="2147483656" r:id="rId5"/>
    <p:sldLayoutId id="2147483657" r:id="rId6"/>
  </p:sldLayoutIdLst>
  <p:hf hdr="0" ftr="0" dt="0"/>
  <p:txStyles>
    <p:titleStyle>
      <a:lvl1pPr algn="l" rtl="0" eaLnBrk="0" fontAlgn="base" hangingPunct="0">
        <a:spcBef>
          <a:spcPct val="0"/>
        </a:spcBef>
        <a:spcAft>
          <a:spcPct val="0"/>
        </a:spcAft>
        <a:defRPr sz="2800" b="1">
          <a:solidFill>
            <a:schemeClr val="tx1"/>
          </a:solidFill>
          <a:latin typeface="+mj-lt"/>
          <a:ea typeface="+mj-ea"/>
          <a:cs typeface="ヒラギノ角ゴ Pro W3" charset="0"/>
        </a:defRPr>
      </a:lvl1pPr>
      <a:lvl2pPr algn="l" rtl="0" eaLnBrk="0" fontAlgn="base" hangingPunct="0">
        <a:spcBef>
          <a:spcPct val="0"/>
        </a:spcBef>
        <a:spcAft>
          <a:spcPct val="0"/>
        </a:spcAft>
        <a:defRPr sz="2800" b="1">
          <a:solidFill>
            <a:schemeClr val="tx1"/>
          </a:solidFill>
          <a:latin typeface="Arial" charset="0"/>
          <a:ea typeface="ヒラギノ角ゴ Pro W3" charset="0"/>
          <a:cs typeface="ヒラギノ角ゴ Pro W3" charset="0"/>
        </a:defRPr>
      </a:lvl2pPr>
      <a:lvl3pPr algn="l" rtl="0" eaLnBrk="0" fontAlgn="base" hangingPunct="0">
        <a:spcBef>
          <a:spcPct val="0"/>
        </a:spcBef>
        <a:spcAft>
          <a:spcPct val="0"/>
        </a:spcAft>
        <a:defRPr sz="2800" b="1">
          <a:solidFill>
            <a:schemeClr val="tx1"/>
          </a:solidFill>
          <a:latin typeface="Arial" charset="0"/>
          <a:ea typeface="ヒラギノ角ゴ Pro W3" charset="0"/>
          <a:cs typeface="ヒラギノ角ゴ Pro W3" charset="0"/>
        </a:defRPr>
      </a:lvl3pPr>
      <a:lvl4pPr algn="l" rtl="0" eaLnBrk="0" fontAlgn="base" hangingPunct="0">
        <a:spcBef>
          <a:spcPct val="0"/>
        </a:spcBef>
        <a:spcAft>
          <a:spcPct val="0"/>
        </a:spcAft>
        <a:defRPr sz="2800" b="1">
          <a:solidFill>
            <a:schemeClr val="tx1"/>
          </a:solidFill>
          <a:latin typeface="Arial" charset="0"/>
          <a:ea typeface="ヒラギノ角ゴ Pro W3" charset="0"/>
          <a:cs typeface="ヒラギノ角ゴ Pro W3" charset="0"/>
        </a:defRPr>
      </a:lvl4pPr>
      <a:lvl5pPr algn="l" rtl="0" eaLnBrk="0" fontAlgn="base" hangingPunct="0">
        <a:spcBef>
          <a:spcPct val="0"/>
        </a:spcBef>
        <a:spcAft>
          <a:spcPct val="0"/>
        </a:spcAft>
        <a:defRPr sz="2800" b="1">
          <a:solidFill>
            <a:schemeClr val="tx1"/>
          </a:solidFill>
          <a:latin typeface="Arial" charset="0"/>
          <a:ea typeface="ヒラギノ角ゴ Pro W3" charset="0"/>
          <a:cs typeface="ヒラギノ角ゴ Pro W3" charset="0"/>
        </a:defRPr>
      </a:lvl5pPr>
      <a:lvl6pPr marL="457200" algn="l" rtl="0" fontAlgn="base">
        <a:spcBef>
          <a:spcPct val="0"/>
        </a:spcBef>
        <a:spcAft>
          <a:spcPct val="0"/>
        </a:spcAft>
        <a:defRPr sz="2800" b="1">
          <a:solidFill>
            <a:schemeClr val="tx1"/>
          </a:solidFill>
          <a:latin typeface="Arial" charset="0"/>
          <a:ea typeface="ヒラギノ角ゴ Pro W3" charset="0"/>
        </a:defRPr>
      </a:lvl6pPr>
      <a:lvl7pPr marL="914400" algn="l" rtl="0" fontAlgn="base">
        <a:spcBef>
          <a:spcPct val="0"/>
        </a:spcBef>
        <a:spcAft>
          <a:spcPct val="0"/>
        </a:spcAft>
        <a:defRPr sz="2800" b="1">
          <a:solidFill>
            <a:schemeClr val="tx1"/>
          </a:solidFill>
          <a:latin typeface="Arial" charset="0"/>
          <a:ea typeface="ヒラギノ角ゴ Pro W3" charset="0"/>
        </a:defRPr>
      </a:lvl7pPr>
      <a:lvl8pPr marL="1371600" algn="l" rtl="0" fontAlgn="base">
        <a:spcBef>
          <a:spcPct val="0"/>
        </a:spcBef>
        <a:spcAft>
          <a:spcPct val="0"/>
        </a:spcAft>
        <a:defRPr sz="2800" b="1">
          <a:solidFill>
            <a:schemeClr val="tx1"/>
          </a:solidFill>
          <a:latin typeface="Arial" charset="0"/>
          <a:ea typeface="ヒラギノ角ゴ Pro W3" charset="0"/>
        </a:defRPr>
      </a:lvl8pPr>
      <a:lvl9pPr marL="1828800" algn="l" rtl="0" fontAlgn="base">
        <a:spcBef>
          <a:spcPct val="0"/>
        </a:spcBef>
        <a:spcAft>
          <a:spcPct val="0"/>
        </a:spcAft>
        <a:defRPr sz="2800" b="1">
          <a:solidFill>
            <a:schemeClr val="tx1"/>
          </a:solidFill>
          <a:latin typeface="Arial" charset="0"/>
          <a:ea typeface="ヒラギノ角ゴ Pro W3" charset="0"/>
        </a:defRPr>
      </a:lvl9pPr>
    </p:titleStyle>
    <p:bodyStyle>
      <a:lvl1pPr marL="168275" indent="-168275" algn="l" rtl="0" eaLnBrk="0" fontAlgn="base" hangingPunct="0">
        <a:lnSpc>
          <a:spcPct val="110000"/>
        </a:lnSpc>
        <a:spcBef>
          <a:spcPct val="20000"/>
        </a:spcBef>
        <a:spcAft>
          <a:spcPct val="0"/>
        </a:spcAft>
        <a:buChar char="•"/>
        <a:defRPr sz="2000">
          <a:solidFill>
            <a:schemeClr val="tx1"/>
          </a:solidFill>
          <a:latin typeface="+mn-lt"/>
          <a:ea typeface="+mn-ea"/>
          <a:cs typeface="ヒラギノ角ゴ Pro W3" charset="0"/>
        </a:defRPr>
      </a:lvl1pPr>
      <a:lvl2pPr marL="514350" indent="-174625" algn="l" rtl="0" eaLnBrk="0" fontAlgn="base" hangingPunct="0">
        <a:spcBef>
          <a:spcPct val="20000"/>
        </a:spcBef>
        <a:spcAft>
          <a:spcPct val="0"/>
        </a:spcAft>
        <a:buChar char="•"/>
        <a:defRPr>
          <a:solidFill>
            <a:schemeClr val="tx1"/>
          </a:solidFill>
          <a:latin typeface="+mn-lt"/>
          <a:ea typeface="+mn-ea"/>
          <a:cs typeface="ヒラギノ角ゴ Pro W3"/>
        </a:defRPr>
      </a:lvl2pPr>
      <a:lvl3pPr marL="801688" indent="-223838" algn="l" rtl="0" eaLnBrk="0" fontAlgn="base" hangingPunct="0">
        <a:lnSpc>
          <a:spcPct val="110000"/>
        </a:lnSpc>
        <a:spcBef>
          <a:spcPct val="20000"/>
        </a:spcBef>
        <a:spcAft>
          <a:spcPct val="0"/>
        </a:spcAft>
        <a:buFont typeface="Arial" charset="0"/>
        <a:buChar char="–"/>
        <a:defRPr sz="1600">
          <a:solidFill>
            <a:schemeClr val="tx1"/>
          </a:solidFill>
          <a:latin typeface="+mn-lt"/>
          <a:ea typeface="+mn-ea"/>
          <a:cs typeface="ヒラギノ角ゴ Pro W3"/>
        </a:defRPr>
      </a:lvl3pPr>
      <a:lvl4pPr marL="1600200" indent="-228600" algn="l" rtl="0" eaLnBrk="0" fontAlgn="base" hangingPunct="0">
        <a:spcBef>
          <a:spcPct val="20000"/>
        </a:spcBef>
        <a:spcAft>
          <a:spcPct val="0"/>
        </a:spcAft>
        <a:buChar char="–"/>
        <a:defRPr sz="2800">
          <a:solidFill>
            <a:schemeClr val="bg1"/>
          </a:solidFill>
          <a:latin typeface="+mn-lt"/>
          <a:ea typeface="+mn-ea"/>
          <a:cs typeface="ヒラギノ角ゴ Pro W3"/>
        </a:defRPr>
      </a:lvl4pPr>
      <a:lvl5pPr marL="2057400" indent="-228600" algn="l" rtl="0" eaLnBrk="0" fontAlgn="base" hangingPunct="0">
        <a:spcBef>
          <a:spcPct val="20000"/>
        </a:spcBef>
        <a:spcAft>
          <a:spcPct val="0"/>
        </a:spcAft>
        <a:buChar char="»"/>
        <a:defRPr sz="2800">
          <a:solidFill>
            <a:schemeClr val="bg1"/>
          </a:solidFill>
          <a:latin typeface="+mn-lt"/>
          <a:ea typeface="+mn-ea"/>
          <a:cs typeface="ヒラギノ角ゴ Pro W3"/>
        </a:defRPr>
      </a:lvl5pPr>
      <a:lvl6pPr marL="2514600" indent="-228600" algn="l" rtl="0" fontAlgn="base">
        <a:spcBef>
          <a:spcPct val="20000"/>
        </a:spcBef>
        <a:spcAft>
          <a:spcPct val="0"/>
        </a:spcAft>
        <a:buChar char="»"/>
        <a:defRPr sz="2800">
          <a:solidFill>
            <a:schemeClr val="bg1"/>
          </a:solidFill>
          <a:latin typeface="+mn-lt"/>
          <a:ea typeface="+mn-ea"/>
        </a:defRPr>
      </a:lvl6pPr>
      <a:lvl7pPr marL="2971800" indent="-228600" algn="l" rtl="0" fontAlgn="base">
        <a:spcBef>
          <a:spcPct val="20000"/>
        </a:spcBef>
        <a:spcAft>
          <a:spcPct val="0"/>
        </a:spcAft>
        <a:buChar char="»"/>
        <a:defRPr sz="2800">
          <a:solidFill>
            <a:schemeClr val="bg1"/>
          </a:solidFill>
          <a:latin typeface="+mn-lt"/>
          <a:ea typeface="+mn-ea"/>
        </a:defRPr>
      </a:lvl7pPr>
      <a:lvl8pPr marL="3429000" indent="-228600" algn="l" rtl="0" fontAlgn="base">
        <a:spcBef>
          <a:spcPct val="20000"/>
        </a:spcBef>
        <a:spcAft>
          <a:spcPct val="0"/>
        </a:spcAft>
        <a:buChar char="»"/>
        <a:defRPr sz="2800">
          <a:solidFill>
            <a:schemeClr val="bg1"/>
          </a:solidFill>
          <a:latin typeface="+mn-lt"/>
          <a:ea typeface="+mn-ea"/>
        </a:defRPr>
      </a:lvl8pPr>
      <a:lvl9pPr marL="3886200" indent="-228600" algn="l" rtl="0" fontAlgn="base">
        <a:spcBef>
          <a:spcPct val="20000"/>
        </a:spcBef>
        <a:spcAft>
          <a:spcPct val="0"/>
        </a:spcAft>
        <a:buChar char="»"/>
        <a:defRPr sz="2800">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562" name="Rectangle 10"/>
          <p:cNvSpPr>
            <a:spLocks noChangeArrowheads="1"/>
          </p:cNvSpPr>
          <p:nvPr userDrawn="1"/>
        </p:nvSpPr>
        <p:spPr bwMode="auto">
          <a:xfrm>
            <a:off x="0" y="0"/>
            <a:ext cx="9144000" cy="6858000"/>
          </a:xfrm>
          <a:prstGeom prst="rect">
            <a:avLst/>
          </a:prstGeom>
          <a:solidFill>
            <a:srgbClr val="00B2F2"/>
          </a:solidFill>
          <a:ln>
            <a:noFill/>
          </a:ln>
          <a:effectLst/>
          <a:extLst/>
        </p:spPr>
        <p:txBody>
          <a:bodyPr wrap="none" anchor="ctr"/>
          <a:lstStyle/>
          <a:p>
            <a:pPr>
              <a:defRPr/>
            </a:pPr>
            <a:endParaRPr lang="en-US">
              <a:ea typeface="ヒラギノ角ゴ Pro W3" charset="0"/>
              <a:cs typeface="+mn-cs"/>
            </a:endParaRPr>
          </a:p>
        </p:txBody>
      </p:sp>
      <p:sp>
        <p:nvSpPr>
          <p:cNvPr id="23564" name="Line 12"/>
          <p:cNvSpPr>
            <a:spLocks noChangeShapeType="1"/>
          </p:cNvSpPr>
          <p:nvPr userDrawn="1"/>
        </p:nvSpPr>
        <p:spPr bwMode="auto">
          <a:xfrm>
            <a:off x="457200" y="2133600"/>
            <a:ext cx="381000" cy="0"/>
          </a:xfrm>
          <a:prstGeom prst="line">
            <a:avLst/>
          </a:prstGeom>
          <a:noFill/>
          <a:ln w="28575">
            <a:solidFill>
              <a:srgbClr val="001230"/>
            </a:solidFill>
            <a:round/>
            <a:headEnd/>
            <a:tailEnd/>
          </a:ln>
          <a:effectLst/>
          <a:extLst/>
        </p:spPr>
        <p:txBody>
          <a:bodyPr/>
          <a:lstStyle/>
          <a:p>
            <a:pPr>
              <a:defRPr/>
            </a:pPr>
            <a:endParaRPr lang="en-US">
              <a:ea typeface="ヒラギノ角ゴ Pro W3" charset="0"/>
              <a:cs typeface="+mn-cs"/>
            </a:endParaRPr>
          </a:p>
        </p:txBody>
      </p:sp>
      <p:pic>
        <p:nvPicPr>
          <p:cNvPr id="8196" name="Picture 13" descr="IBMWatsonWhite"/>
          <p:cNvPicPr>
            <a:picLocks noChangeAspect="1" noChangeArrowheads="1"/>
          </p:cNvPicPr>
          <p:nvPr userDrawn="1"/>
        </p:nvPicPr>
        <p:blipFill>
          <a:blip r:embed="rId13"/>
          <a:srcRect/>
          <a:stretch>
            <a:fillRect/>
          </a:stretch>
        </p:blipFill>
        <p:spPr bwMode="auto">
          <a:xfrm>
            <a:off x="457200" y="442913"/>
            <a:ext cx="1219200" cy="166687"/>
          </a:xfrm>
          <a:prstGeom prst="rect">
            <a:avLst/>
          </a:prstGeom>
          <a:noFill/>
          <a:ln w="9525">
            <a:noFill/>
            <a:miter lim="800000"/>
            <a:headEnd/>
            <a:tailEnd/>
          </a:ln>
        </p:spPr>
      </p:pic>
      <p:pic>
        <p:nvPicPr>
          <p:cNvPr id="8197" name="Picture 14" descr="IBMwhite"/>
          <p:cNvPicPr>
            <a:picLocks noChangeAspect="1" noChangeArrowheads="1"/>
          </p:cNvPicPr>
          <p:nvPr userDrawn="1"/>
        </p:nvPicPr>
        <p:blipFill>
          <a:blip r:embed="rId14"/>
          <a:srcRect/>
          <a:stretch>
            <a:fillRect/>
          </a:stretch>
        </p:blipFill>
        <p:spPr bwMode="auto">
          <a:xfrm>
            <a:off x="8305800" y="350838"/>
            <a:ext cx="457200" cy="182562"/>
          </a:xfrm>
          <a:prstGeom prst="rect">
            <a:avLst/>
          </a:prstGeom>
          <a:noFill/>
          <a:ln w="9525">
            <a:noFill/>
            <a:miter lim="800000"/>
            <a:headEnd/>
            <a:tailEnd/>
          </a:ln>
        </p:spPr>
      </p:pic>
      <p:sp>
        <p:nvSpPr>
          <p:cNvPr id="8198" name="Rectangle 6"/>
          <p:cNvSpPr>
            <a:spLocks noGrp="1" noChangeArrowheads="1"/>
          </p:cNvSpPr>
          <p:nvPr>
            <p:ph type="title"/>
          </p:nvPr>
        </p:nvSpPr>
        <p:spPr bwMode="auto">
          <a:xfrm>
            <a:off x="457200" y="2362200"/>
            <a:ext cx="8229600"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23559" name="Rectangle 7"/>
          <p:cNvSpPr>
            <a:spLocks noGrp="1" noChangeArrowheads="1"/>
          </p:cNvSpPr>
          <p:nvPr>
            <p:ph type="ftr" sz="quarter" idx="3"/>
          </p:nvPr>
        </p:nvSpPr>
        <p:spPr bwMode="auto">
          <a:xfrm>
            <a:off x="381000" y="6305550"/>
            <a:ext cx="5562600" cy="47625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defRPr sz="1100">
                <a:solidFill>
                  <a:schemeClr val="bg1"/>
                </a:solidFill>
                <a:latin typeface="Arial" pitchFamily="34" charset="0"/>
                <a:ea typeface="ヒラギノ角ゴ Pro W3" pitchFamily="120" charset="-128"/>
                <a:cs typeface="+mn-cs"/>
              </a:defRPr>
            </a:lvl1pPr>
          </a:lstStyle>
          <a:p>
            <a:pPr>
              <a:defRPr/>
            </a:pPr>
            <a:endParaRPr lang="en-US" altLang="en-US"/>
          </a:p>
        </p:txBody>
      </p:sp>
      <p:sp>
        <p:nvSpPr>
          <p:cNvPr id="23560" name="Rectangle 8"/>
          <p:cNvSpPr>
            <a:spLocks noGrp="1" noChangeArrowheads="1"/>
          </p:cNvSpPr>
          <p:nvPr>
            <p:ph type="sldNum" sz="quarter" idx="4"/>
          </p:nvPr>
        </p:nvSpPr>
        <p:spPr bwMode="auto">
          <a:xfrm>
            <a:off x="6553200" y="6305550"/>
            <a:ext cx="2133600" cy="47625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r">
              <a:defRPr sz="1100">
                <a:solidFill>
                  <a:schemeClr val="bg1"/>
                </a:solidFill>
                <a:latin typeface="Arial" pitchFamily="34" charset="0"/>
                <a:ea typeface="ヒラギノ角ゴ Pro W3" pitchFamily="120" charset="-128"/>
                <a:cs typeface="+mn-cs"/>
              </a:defRPr>
            </a:lvl1pPr>
          </a:lstStyle>
          <a:p>
            <a:pPr>
              <a:defRPr/>
            </a:pPr>
            <a:fld id="{6FC0B96D-4FAA-4FE1-98A3-76120EF637A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hdr="0" ftr="0" dt="0"/>
  <p:txStyles>
    <p:titleStyle>
      <a:lvl1pPr algn="l" rtl="0" eaLnBrk="0" fontAlgn="base" hangingPunct="0">
        <a:lnSpc>
          <a:spcPct val="90000"/>
        </a:lnSpc>
        <a:spcBef>
          <a:spcPct val="0"/>
        </a:spcBef>
        <a:spcAft>
          <a:spcPct val="0"/>
        </a:spcAft>
        <a:defRPr sz="4400" b="1">
          <a:solidFill>
            <a:srgbClr val="001230"/>
          </a:solidFill>
          <a:latin typeface="+mj-lt"/>
          <a:ea typeface="+mj-ea"/>
          <a:cs typeface="ヒラギノ角ゴ Pro W3" charset="0"/>
        </a:defRPr>
      </a:lvl1pPr>
      <a:lvl2pPr algn="l" rtl="0" eaLnBrk="0" fontAlgn="base" hangingPunct="0">
        <a:lnSpc>
          <a:spcPct val="90000"/>
        </a:lnSpc>
        <a:spcBef>
          <a:spcPct val="0"/>
        </a:spcBef>
        <a:spcAft>
          <a:spcPct val="0"/>
        </a:spcAft>
        <a:defRPr sz="4400" b="1">
          <a:solidFill>
            <a:srgbClr val="001230"/>
          </a:solidFill>
          <a:latin typeface="Arial" charset="0"/>
          <a:ea typeface="ヒラギノ角ゴ Pro W3" charset="0"/>
          <a:cs typeface="ヒラギノ角ゴ Pro W3" charset="0"/>
        </a:defRPr>
      </a:lvl2pPr>
      <a:lvl3pPr algn="l" rtl="0" eaLnBrk="0" fontAlgn="base" hangingPunct="0">
        <a:lnSpc>
          <a:spcPct val="90000"/>
        </a:lnSpc>
        <a:spcBef>
          <a:spcPct val="0"/>
        </a:spcBef>
        <a:spcAft>
          <a:spcPct val="0"/>
        </a:spcAft>
        <a:defRPr sz="4400" b="1">
          <a:solidFill>
            <a:srgbClr val="001230"/>
          </a:solidFill>
          <a:latin typeface="Arial" charset="0"/>
          <a:ea typeface="ヒラギノ角ゴ Pro W3" charset="0"/>
          <a:cs typeface="ヒラギノ角ゴ Pro W3" charset="0"/>
        </a:defRPr>
      </a:lvl3pPr>
      <a:lvl4pPr algn="l" rtl="0" eaLnBrk="0" fontAlgn="base" hangingPunct="0">
        <a:lnSpc>
          <a:spcPct val="90000"/>
        </a:lnSpc>
        <a:spcBef>
          <a:spcPct val="0"/>
        </a:spcBef>
        <a:spcAft>
          <a:spcPct val="0"/>
        </a:spcAft>
        <a:defRPr sz="4400" b="1">
          <a:solidFill>
            <a:srgbClr val="001230"/>
          </a:solidFill>
          <a:latin typeface="Arial" charset="0"/>
          <a:ea typeface="ヒラギノ角ゴ Pro W3" charset="0"/>
          <a:cs typeface="ヒラギノ角ゴ Pro W3" charset="0"/>
        </a:defRPr>
      </a:lvl4pPr>
      <a:lvl5pPr algn="l" rtl="0" eaLnBrk="0" fontAlgn="base" hangingPunct="0">
        <a:lnSpc>
          <a:spcPct val="90000"/>
        </a:lnSpc>
        <a:spcBef>
          <a:spcPct val="0"/>
        </a:spcBef>
        <a:spcAft>
          <a:spcPct val="0"/>
        </a:spcAft>
        <a:defRPr sz="4400" b="1">
          <a:solidFill>
            <a:srgbClr val="001230"/>
          </a:solidFill>
          <a:latin typeface="Arial" charset="0"/>
          <a:ea typeface="ヒラギノ角ゴ Pro W3" charset="0"/>
          <a:cs typeface="ヒラギノ角ゴ Pro W3" charset="0"/>
        </a:defRPr>
      </a:lvl5pPr>
      <a:lvl6pPr marL="457200" algn="l" rtl="0" fontAlgn="base">
        <a:lnSpc>
          <a:spcPct val="90000"/>
        </a:lnSpc>
        <a:spcBef>
          <a:spcPct val="0"/>
        </a:spcBef>
        <a:spcAft>
          <a:spcPct val="0"/>
        </a:spcAft>
        <a:defRPr sz="4400" b="1">
          <a:solidFill>
            <a:srgbClr val="001230"/>
          </a:solidFill>
          <a:latin typeface="Arial" charset="0"/>
          <a:ea typeface="ヒラギノ角ゴ Pro W3" charset="0"/>
        </a:defRPr>
      </a:lvl6pPr>
      <a:lvl7pPr marL="914400" algn="l" rtl="0" fontAlgn="base">
        <a:lnSpc>
          <a:spcPct val="90000"/>
        </a:lnSpc>
        <a:spcBef>
          <a:spcPct val="0"/>
        </a:spcBef>
        <a:spcAft>
          <a:spcPct val="0"/>
        </a:spcAft>
        <a:defRPr sz="4400" b="1">
          <a:solidFill>
            <a:srgbClr val="001230"/>
          </a:solidFill>
          <a:latin typeface="Arial" charset="0"/>
          <a:ea typeface="ヒラギノ角ゴ Pro W3" charset="0"/>
        </a:defRPr>
      </a:lvl7pPr>
      <a:lvl8pPr marL="1371600" algn="l" rtl="0" fontAlgn="base">
        <a:lnSpc>
          <a:spcPct val="90000"/>
        </a:lnSpc>
        <a:spcBef>
          <a:spcPct val="0"/>
        </a:spcBef>
        <a:spcAft>
          <a:spcPct val="0"/>
        </a:spcAft>
        <a:defRPr sz="4400" b="1">
          <a:solidFill>
            <a:srgbClr val="001230"/>
          </a:solidFill>
          <a:latin typeface="Arial" charset="0"/>
          <a:ea typeface="ヒラギノ角ゴ Pro W3" charset="0"/>
        </a:defRPr>
      </a:lvl8pPr>
      <a:lvl9pPr marL="1828800" algn="l" rtl="0" fontAlgn="base">
        <a:lnSpc>
          <a:spcPct val="90000"/>
        </a:lnSpc>
        <a:spcBef>
          <a:spcPct val="0"/>
        </a:spcBef>
        <a:spcAft>
          <a:spcPct val="0"/>
        </a:spcAft>
        <a:defRPr sz="4400" b="1">
          <a:solidFill>
            <a:srgbClr val="001230"/>
          </a:solidFill>
          <a:latin typeface="Arial" charset="0"/>
          <a:ea typeface="ヒラギノ角ゴ Pro W3"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ヒラギノ角ゴ Pro W3" charset="0"/>
        </a:defRPr>
      </a:lvl1pPr>
      <a:lvl2pPr marL="742950" indent="-285750" algn="l" rtl="0" eaLnBrk="0" fontAlgn="base" hangingPunct="0">
        <a:spcBef>
          <a:spcPct val="20000"/>
        </a:spcBef>
        <a:spcAft>
          <a:spcPct val="0"/>
        </a:spcAft>
        <a:buChar char="–"/>
        <a:defRPr sz="2800">
          <a:solidFill>
            <a:schemeClr val="tx1"/>
          </a:solidFill>
          <a:latin typeface="+mn-lt"/>
          <a:ea typeface="+mn-ea"/>
          <a:cs typeface="ヒラギノ角ゴ Pro W3"/>
        </a:defRPr>
      </a:lvl2pPr>
      <a:lvl3pPr marL="1143000" indent="-228600" algn="l" rtl="0" eaLnBrk="0" fontAlgn="base" hangingPunct="0">
        <a:spcBef>
          <a:spcPct val="20000"/>
        </a:spcBef>
        <a:spcAft>
          <a:spcPct val="0"/>
        </a:spcAft>
        <a:buChar char="•"/>
        <a:defRPr sz="2400">
          <a:solidFill>
            <a:schemeClr val="tx1"/>
          </a:solidFill>
          <a:latin typeface="+mn-lt"/>
          <a:ea typeface="+mn-ea"/>
          <a:cs typeface="ヒラギノ角ゴ Pro W3"/>
        </a:defRPr>
      </a:lvl3pPr>
      <a:lvl4pPr marL="1600200" indent="-228600" algn="l" rtl="0" eaLnBrk="0" fontAlgn="base" hangingPunct="0">
        <a:spcBef>
          <a:spcPct val="20000"/>
        </a:spcBef>
        <a:spcAft>
          <a:spcPct val="0"/>
        </a:spcAft>
        <a:buChar char="–"/>
        <a:defRPr sz="2000">
          <a:solidFill>
            <a:schemeClr val="tx1"/>
          </a:solidFill>
          <a:latin typeface="+mn-lt"/>
          <a:ea typeface="+mn-ea"/>
          <a:cs typeface="ヒラギノ角ゴ Pro W3"/>
        </a:defRPr>
      </a:lvl4pPr>
      <a:lvl5pPr marL="2057400" indent="-228600" algn="l" rtl="0" eaLnBrk="0" fontAlgn="base" hangingPunct="0">
        <a:spcBef>
          <a:spcPct val="20000"/>
        </a:spcBef>
        <a:spcAft>
          <a:spcPct val="0"/>
        </a:spcAft>
        <a:buChar char="»"/>
        <a:defRPr sz="2000">
          <a:solidFill>
            <a:schemeClr val="tx1"/>
          </a:solidFill>
          <a:latin typeface="+mn-lt"/>
          <a:ea typeface="+mn-ea"/>
          <a:cs typeface="ヒラギノ角ゴ Pro W3"/>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7.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microsoft.com/office/2007/relationships/hdphoto" Target="NUL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wwwstage.ibm.com/smarterplanet/us/en/ibmwatson/developercloud/doc/getting_started/index.html"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hyperlink" Target="http://wwwstage.ibm.com/smarterplanet/us/en/ibmwatson/developercloud/doc/systemuapi/index.html"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59.jpe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ctrTitle" idx="4294967295"/>
          </p:nvPr>
        </p:nvSpPr>
        <p:spPr>
          <a:xfrm>
            <a:off x="592962" y="3592896"/>
            <a:ext cx="4953000" cy="2132012"/>
          </a:xfrm>
        </p:spPr>
        <p:txBody>
          <a:bodyPr anchor="b"/>
          <a:lstStyle/>
          <a:p>
            <a:pPr eaLnBrk="1" hangingPunct="1">
              <a:lnSpc>
                <a:spcPct val="90000"/>
              </a:lnSpc>
            </a:pPr>
            <a:r>
              <a:rPr lang="en-US" sz="2400" i="1" smtClean="0">
                <a:solidFill>
                  <a:schemeClr val="accent2">
                    <a:lumMod val="60000"/>
                    <a:lumOff val="40000"/>
                  </a:schemeClr>
                </a:solidFill>
                <a:cs typeface="ヒラギノ角ゴ Pro W3"/>
              </a:rPr>
              <a:t/>
            </a:r>
            <a:br>
              <a:rPr lang="en-US" sz="2400" i="1" smtClean="0">
                <a:solidFill>
                  <a:schemeClr val="accent2">
                    <a:lumMod val="60000"/>
                    <a:lumOff val="40000"/>
                  </a:schemeClr>
                </a:solidFill>
                <a:cs typeface="ヒラギノ角ゴ Pro W3"/>
              </a:rPr>
            </a:br>
            <a:r>
              <a:rPr lang="en-US" sz="2400" i="1" smtClean="0">
                <a:solidFill>
                  <a:schemeClr val="accent2">
                    <a:lumMod val="60000"/>
                    <a:lumOff val="40000"/>
                  </a:schemeClr>
                </a:solidFill>
                <a:cs typeface="ヒラギノ角ゴ Pro W3"/>
              </a:rPr>
              <a:t>Eco System Development</a:t>
            </a:r>
            <a:br>
              <a:rPr lang="en-US" sz="2400" i="1" smtClean="0">
                <a:solidFill>
                  <a:schemeClr val="accent2">
                    <a:lumMod val="60000"/>
                    <a:lumOff val="40000"/>
                  </a:schemeClr>
                </a:solidFill>
                <a:cs typeface="ヒラギノ角ゴ Pro W3"/>
              </a:rPr>
            </a:br>
            <a:r>
              <a:rPr lang="en-US" sz="2400" i="1" smtClean="0">
                <a:solidFill>
                  <a:schemeClr val="accent2">
                    <a:lumMod val="60000"/>
                    <a:lumOff val="40000"/>
                  </a:schemeClr>
                </a:solidFill>
                <a:cs typeface="ヒラギノ角ゴ Pro W3"/>
              </a:rPr>
              <a:t/>
            </a:r>
            <a:br>
              <a:rPr lang="en-US" sz="2400" i="1" smtClean="0">
                <a:solidFill>
                  <a:schemeClr val="accent2">
                    <a:lumMod val="60000"/>
                    <a:lumOff val="40000"/>
                  </a:schemeClr>
                </a:solidFill>
                <a:cs typeface="ヒラギノ角ゴ Pro W3"/>
              </a:rPr>
            </a:br>
            <a:r>
              <a:rPr lang="en-US" sz="2400" i="1" smtClean="0">
                <a:solidFill>
                  <a:schemeClr val="accent2">
                    <a:lumMod val="60000"/>
                    <a:lumOff val="40000"/>
                  </a:schemeClr>
                </a:solidFill>
                <a:cs typeface="ヒラギノ角ゴ Pro W3"/>
              </a:rPr>
              <a:t/>
            </a:r>
            <a:br>
              <a:rPr lang="en-US" sz="2400" i="1" smtClean="0">
                <a:solidFill>
                  <a:schemeClr val="accent2">
                    <a:lumMod val="60000"/>
                    <a:lumOff val="40000"/>
                  </a:schemeClr>
                </a:solidFill>
                <a:cs typeface="ヒラギノ角ゴ Pro W3"/>
              </a:rPr>
            </a:br>
            <a:endParaRPr lang="en-US" sz="1800" b="0" i="1" smtClean="0">
              <a:solidFill>
                <a:schemeClr val="accent2">
                  <a:lumMod val="60000"/>
                  <a:lumOff val="40000"/>
                </a:schemeClr>
              </a:solidFill>
              <a:cs typeface="ヒラギノ角ゴ Pro W3"/>
            </a:endParaRPr>
          </a:p>
        </p:txBody>
      </p:sp>
      <p:sp>
        <p:nvSpPr>
          <p:cNvPr id="21507" name="Rectangle 3"/>
          <p:cNvSpPr>
            <a:spLocks noChangeArrowheads="1"/>
          </p:cNvSpPr>
          <p:nvPr/>
        </p:nvSpPr>
        <p:spPr bwMode="auto">
          <a:xfrm>
            <a:off x="436563" y="2625029"/>
            <a:ext cx="4613275" cy="646331"/>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defRPr/>
            </a:pPr>
            <a:r>
              <a:rPr lang="en-US" dirty="0">
                <a:solidFill>
                  <a:schemeClr val="accent2"/>
                </a:solidFill>
              </a:rPr>
              <a:t>Leveraging cognitive computing and social media </a:t>
            </a:r>
            <a:r>
              <a:rPr lang="en-US">
                <a:solidFill>
                  <a:schemeClr val="accent2"/>
                </a:solidFill>
              </a:rPr>
              <a:t>data </a:t>
            </a:r>
            <a:r>
              <a:rPr lang="en-US" smtClean="0">
                <a:solidFill>
                  <a:schemeClr val="accent2"/>
                </a:solidFill>
              </a:rPr>
              <a:t>from the mobile cloud</a:t>
            </a:r>
            <a:endParaRPr lang="en-US" dirty="0">
              <a:solidFill>
                <a:schemeClr val="accent2"/>
              </a:solidFill>
            </a:endParaRPr>
          </a:p>
        </p:txBody>
      </p:sp>
      <p:sp>
        <p:nvSpPr>
          <p:cNvPr id="4" name="Rectangle 3"/>
          <p:cNvSpPr/>
          <p:nvPr/>
        </p:nvSpPr>
        <p:spPr>
          <a:xfrm>
            <a:off x="315250" y="993191"/>
            <a:ext cx="6369324" cy="1323439"/>
          </a:xfrm>
          <a:prstGeom prst="rect">
            <a:avLst/>
          </a:prstGeom>
        </p:spPr>
        <p:txBody>
          <a:bodyPr wrap="square">
            <a:spAutoFit/>
          </a:bodyPr>
          <a:lstStyle/>
          <a:p>
            <a:r>
              <a:rPr lang="en-US" sz="4000" smtClean="0">
                <a:cs typeface="ヒラギノ角ゴ Pro W3"/>
              </a:rPr>
              <a:t>Mobile Cloud with   </a:t>
            </a:r>
            <a:br>
              <a:rPr lang="en-US" sz="4000" smtClean="0">
                <a:cs typeface="ヒラギノ角ゴ Pro W3"/>
              </a:rPr>
            </a:br>
            <a:r>
              <a:rPr lang="en-US" sz="4000" smtClean="0">
                <a:cs typeface="ヒラギノ角ゴ Pro W3"/>
              </a:rPr>
              <a:t>     Watson Services</a:t>
            </a:r>
            <a:endParaRPr lang="en-US" sz="40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err="1" smtClean="0"/>
              <a:t>ConceptExpansion</a:t>
            </a:r>
            <a:r>
              <a:rPr lang="en-US" sz="1200" dirty="0" smtClean="0"/>
              <a:t> </a:t>
            </a:r>
            <a:r>
              <a:rPr lang="en-US" sz="1200" dirty="0" err="1" smtClean="0"/>
              <a:t>cet</a:t>
            </a:r>
            <a:r>
              <a:rPr lang="en-US" sz="1200" dirty="0" smtClean="0"/>
              <a:t> = new </a:t>
            </a:r>
            <a:r>
              <a:rPr lang="en-US" sz="1200" dirty="0" err="1" smtClean="0"/>
              <a:t>ConceptExpansion</a:t>
            </a:r>
            <a:r>
              <a:rPr lang="en-US" sz="1200" dirty="0" smtClean="0"/>
              <a:t>();</a:t>
            </a:r>
            <a:br>
              <a:rPr lang="en-US" sz="1200" dirty="0" smtClean="0"/>
            </a:br>
            <a:r>
              <a:rPr lang="en-US" sz="1200" dirty="0" smtClean="0"/>
              <a:t>try {</a:t>
            </a:r>
            <a:br>
              <a:rPr lang="en-US" sz="1200" dirty="0" smtClean="0"/>
            </a:br>
            <a:r>
              <a:rPr lang="en-US" sz="1200" dirty="0" smtClean="0"/>
              <a:t>	</a:t>
            </a:r>
            <a:r>
              <a:rPr lang="en-US" sz="1200" dirty="0" err="1" smtClean="0"/>
              <a:t>cet.setUsernameAndPassword</a:t>
            </a:r>
            <a:r>
              <a:rPr lang="en-US" sz="1200" dirty="0" smtClean="0"/>
              <a:t>(..,..);</a:t>
            </a:r>
            <a:br>
              <a:rPr lang="en-US" sz="1200" dirty="0" smtClean="0"/>
            </a:br>
            <a:r>
              <a:rPr lang="en-US" sz="1200" dirty="0" smtClean="0"/>
              <a:t>	</a:t>
            </a:r>
            <a:r>
              <a:rPr lang="en-US" sz="1200" dirty="0" err="1" smtClean="0"/>
              <a:t>cet.setEndPoint</a:t>
            </a:r>
            <a:r>
              <a:rPr lang="en-US" sz="1200" dirty="0" smtClean="0"/>
              <a:t>("…");</a:t>
            </a:r>
            <a:br>
              <a:rPr lang="en-US" sz="1200" dirty="0" smtClean="0"/>
            </a:br>
            <a:r>
              <a:rPr lang="en-US" sz="1200" dirty="0" smtClean="0"/>
              <a:t>} catch (Exception e1) {  … }</a:t>
            </a:r>
            <a:br>
              <a:rPr lang="en-US" sz="1200" dirty="0" smtClean="0"/>
            </a:br>
            <a:r>
              <a:rPr lang="en-US" sz="1200" dirty="0" smtClean="0"/>
              <a:t/>
            </a:r>
            <a:br>
              <a:rPr lang="en-US" sz="1200" dirty="0" smtClean="0"/>
            </a:br>
            <a:r>
              <a:rPr lang="en-US" sz="1200" dirty="0" smtClean="0"/>
              <a:t>String []seeds = new String[]{"</a:t>
            </a:r>
            <a:r>
              <a:rPr lang="en-US" sz="1200" dirty="0" err="1" smtClean="0"/>
              <a:t>motrin</a:t>
            </a:r>
            <a:r>
              <a:rPr lang="en-US" sz="1200" dirty="0" smtClean="0"/>
              <a:t>","</a:t>
            </a:r>
            <a:r>
              <a:rPr lang="en-US" sz="1200" dirty="0" err="1" smtClean="0"/>
              <a:t>tylenol</a:t>
            </a:r>
            <a:r>
              <a:rPr lang="en-US" sz="1200" dirty="0" smtClean="0"/>
              <a:t>","aspirin"};</a:t>
            </a:r>
            <a:br>
              <a:rPr lang="en-US" sz="1200" dirty="0" smtClean="0"/>
            </a:br>
            <a:r>
              <a:rPr lang="en-US" sz="1200" dirty="0" smtClean="0"/>
              <a:t>String label = "medicine";</a:t>
            </a:r>
            <a:br>
              <a:rPr lang="en-US" sz="1200" dirty="0" smtClean="0"/>
            </a:br>
            <a:r>
              <a:rPr lang="en-US" sz="1200" dirty="0" err="1" smtClean="0"/>
              <a:t>cet.setDataset</a:t>
            </a:r>
            <a:r>
              <a:rPr lang="en-US" sz="1200" dirty="0" smtClean="0"/>
              <a:t>(</a:t>
            </a:r>
            <a:r>
              <a:rPr lang="en-US" sz="1200" dirty="0" err="1" smtClean="0"/>
              <a:t>ConceptExpansionDataset.</a:t>
            </a:r>
            <a:r>
              <a:rPr lang="en-US" sz="1200" i="1" dirty="0" err="1" smtClean="0"/>
              <a:t>MT_SAMPLES</a:t>
            </a:r>
            <a:r>
              <a:rPr lang="en-US" sz="1200" i="1" dirty="0" smtClean="0"/>
              <a:t>);</a:t>
            </a:r>
            <a:br>
              <a:rPr lang="en-US" sz="1200" i="1" dirty="0" smtClean="0"/>
            </a:br>
            <a:r>
              <a:rPr lang="en-US" sz="1200" dirty="0" smtClean="0"/>
              <a:t/>
            </a:r>
            <a:br>
              <a:rPr lang="en-US" sz="1200" dirty="0" smtClean="0"/>
            </a:br>
            <a:r>
              <a:rPr lang="en-US" sz="1200" dirty="0" smtClean="0"/>
              <a:t>Job </a:t>
            </a:r>
            <a:r>
              <a:rPr lang="en-US" sz="1200" dirty="0" err="1" smtClean="0"/>
              <a:t>job</a:t>
            </a:r>
            <a:r>
              <a:rPr lang="en-US" sz="1200" dirty="0" smtClean="0"/>
              <a:t> = </a:t>
            </a:r>
            <a:r>
              <a:rPr lang="en-US" sz="1200" dirty="0" err="1" smtClean="0"/>
              <a:t>cet.createJob</a:t>
            </a:r>
            <a:r>
              <a:rPr lang="en-US" sz="1200" dirty="0" smtClean="0"/>
              <a:t>(label, seeds);</a:t>
            </a:r>
            <a:br>
              <a:rPr lang="en-US" sz="1200" dirty="0" smtClean="0"/>
            </a:br>
            <a:r>
              <a:rPr lang="en-US" sz="1200" dirty="0" smtClean="0"/>
              <a:t>Status </a:t>
            </a:r>
            <a:r>
              <a:rPr lang="en-US" sz="1200" dirty="0" err="1" smtClean="0"/>
              <a:t>status</a:t>
            </a:r>
            <a:r>
              <a:rPr lang="en-US" sz="1200" dirty="0" smtClean="0"/>
              <a:t> = </a:t>
            </a:r>
            <a:r>
              <a:rPr lang="en-US" sz="1200" dirty="0" err="1" smtClean="0"/>
              <a:t>cet.getJobStatus</a:t>
            </a:r>
            <a:r>
              <a:rPr lang="en-US" sz="1200" dirty="0" smtClean="0"/>
              <a:t>(job);</a:t>
            </a:r>
            <a:br>
              <a:rPr lang="en-US" sz="1200" dirty="0" smtClean="0"/>
            </a:br>
            <a:r>
              <a:rPr lang="en-US" sz="1200" dirty="0" smtClean="0"/>
              <a:t/>
            </a:r>
            <a:br>
              <a:rPr lang="en-US" sz="1200" dirty="0" smtClean="0"/>
            </a:br>
            <a:r>
              <a:rPr lang="en-US" sz="1200" dirty="0" smtClean="0"/>
              <a:t>while (status == </a:t>
            </a:r>
            <a:r>
              <a:rPr lang="en-US" sz="1200" dirty="0" err="1" smtClean="0"/>
              <a:t>Status.</a:t>
            </a:r>
            <a:r>
              <a:rPr lang="en-US" sz="1200" i="1" dirty="0" err="1" smtClean="0"/>
              <a:t>AWAITING_WORK</a:t>
            </a:r>
            <a:r>
              <a:rPr lang="en-US" sz="1200" i="1" dirty="0" smtClean="0"/>
              <a:t> || status == </a:t>
            </a:r>
            <a:r>
              <a:rPr lang="en-US" sz="1200" i="1" dirty="0" err="1" smtClean="0"/>
              <a:t>Status.IN_FLIGHT</a:t>
            </a:r>
            <a:r>
              <a:rPr lang="en-US" sz="1200" i="1" dirty="0" smtClean="0"/>
              <a:t>) {</a:t>
            </a:r>
            <a:br>
              <a:rPr lang="en-US" sz="1200" i="1" dirty="0" smtClean="0"/>
            </a:br>
            <a:r>
              <a:rPr lang="en-US" sz="1200" i="1" dirty="0" smtClean="0"/>
              <a:t>	</a:t>
            </a:r>
            <a:r>
              <a:rPr lang="en-US" sz="1200" dirty="0" smtClean="0"/>
              <a:t>status = </a:t>
            </a:r>
            <a:r>
              <a:rPr lang="en-US" sz="1200" dirty="0" err="1" smtClean="0"/>
              <a:t>cet.getJobStatus</a:t>
            </a:r>
            <a:r>
              <a:rPr lang="en-US" sz="1200" dirty="0" smtClean="0"/>
              <a:t>(job);</a:t>
            </a:r>
            <a:br>
              <a:rPr lang="en-US" sz="1200" dirty="0" smtClean="0"/>
            </a:br>
            <a:r>
              <a:rPr lang="en-US" sz="1200" dirty="0" smtClean="0"/>
              <a:t>	try { </a:t>
            </a:r>
            <a:r>
              <a:rPr lang="en-US" sz="1200" dirty="0" err="1" smtClean="0"/>
              <a:t>Thread.</a:t>
            </a:r>
            <a:r>
              <a:rPr lang="en-US" sz="1200" i="1" dirty="0" err="1" smtClean="0"/>
              <a:t>sleep</a:t>
            </a:r>
            <a:r>
              <a:rPr lang="en-US" sz="1200" i="1" dirty="0" smtClean="0"/>
              <a:t>(1000); </a:t>
            </a:r>
            <a:r>
              <a:rPr lang="en-US" sz="1200" dirty="0" smtClean="0"/>
              <a:t>} catch (</a:t>
            </a:r>
            <a:r>
              <a:rPr lang="en-US" sz="1200" dirty="0" err="1" smtClean="0"/>
              <a:t>InterruptedException</a:t>
            </a:r>
            <a:r>
              <a:rPr lang="en-US" sz="1200" dirty="0" smtClean="0"/>
              <a:t> e) {  throw new </a:t>
            </a:r>
            <a:r>
              <a:rPr lang="en-US" sz="1200" dirty="0" err="1" smtClean="0"/>
              <a:t>RuntimeException</a:t>
            </a:r>
            <a:r>
              <a:rPr lang="en-US" sz="1200" dirty="0" smtClean="0"/>
              <a:t>(e);  }</a:t>
            </a:r>
            <a:br>
              <a:rPr lang="en-US" sz="1200" dirty="0" smtClean="0"/>
            </a:br>
            <a:r>
              <a:rPr lang="en-US" sz="1200" dirty="0" smtClean="0"/>
              <a:t>}</a:t>
            </a:r>
            <a:br>
              <a:rPr lang="en-US" sz="1200" dirty="0" smtClean="0"/>
            </a:br>
            <a:r>
              <a:rPr lang="en-US" sz="1200" dirty="0" smtClean="0"/>
              <a:t/>
            </a:r>
            <a:br>
              <a:rPr lang="en-US" sz="1200" dirty="0" smtClean="0"/>
            </a:br>
            <a:r>
              <a:rPr lang="en-US" sz="1200" dirty="0" smtClean="0"/>
              <a:t>if (status == </a:t>
            </a:r>
            <a:r>
              <a:rPr lang="en-US" sz="1200" dirty="0" err="1" smtClean="0"/>
              <a:t>Status.</a:t>
            </a:r>
            <a:r>
              <a:rPr lang="en-US" sz="1200" i="1" dirty="0" err="1" smtClean="0"/>
              <a:t>DONE</a:t>
            </a:r>
            <a:r>
              <a:rPr lang="en-US" sz="1200" i="1" dirty="0" smtClean="0"/>
              <a:t>) {</a:t>
            </a:r>
            <a:br>
              <a:rPr lang="en-US" sz="1200" i="1" dirty="0" smtClean="0"/>
            </a:br>
            <a:r>
              <a:rPr lang="en-US" sz="1200" i="1" dirty="0" smtClean="0"/>
              <a:t>	</a:t>
            </a:r>
            <a:r>
              <a:rPr lang="en-US" sz="1200" dirty="0" smtClean="0"/>
              <a:t>List&lt;Concept&gt; concepts = </a:t>
            </a:r>
            <a:r>
              <a:rPr lang="en-US" sz="1200" dirty="0" err="1" smtClean="0"/>
              <a:t>cet.getJobResult</a:t>
            </a:r>
            <a:r>
              <a:rPr lang="en-US" sz="1200" dirty="0" smtClean="0"/>
              <a:t>(job);</a:t>
            </a:r>
            <a:br>
              <a:rPr lang="en-US" sz="1200" dirty="0" smtClean="0"/>
            </a:br>
            <a:r>
              <a:rPr lang="en-US" sz="1200" dirty="0" smtClean="0"/>
              <a:t>	for (</a:t>
            </a:r>
            <a:r>
              <a:rPr lang="en-US" sz="1200" dirty="0" err="1" smtClean="0"/>
              <a:t>int</a:t>
            </a:r>
            <a:r>
              <a:rPr lang="en-US" sz="1200" dirty="0" smtClean="0"/>
              <a:t> </a:t>
            </a:r>
            <a:r>
              <a:rPr lang="en-US" sz="1200" dirty="0" err="1" smtClean="0"/>
              <a:t>i</a:t>
            </a:r>
            <a:r>
              <a:rPr lang="en-US" sz="1200" dirty="0" smtClean="0"/>
              <a:t> = 0; </a:t>
            </a:r>
            <a:r>
              <a:rPr lang="en-US" sz="1200" dirty="0" err="1" smtClean="0"/>
              <a:t>i</a:t>
            </a:r>
            <a:r>
              <a:rPr lang="en-US" sz="1200" dirty="0" smtClean="0"/>
              <a:t> &lt; </a:t>
            </a:r>
            <a:r>
              <a:rPr lang="en-US" sz="1200" dirty="0" err="1" smtClean="0"/>
              <a:t>concepts.size</a:t>
            </a:r>
            <a:r>
              <a:rPr lang="en-US" sz="1200" dirty="0" smtClean="0"/>
              <a:t>(); </a:t>
            </a:r>
            <a:r>
              <a:rPr lang="en-US" sz="1200" dirty="0" err="1" smtClean="0"/>
              <a:t>i</a:t>
            </a:r>
            <a:r>
              <a:rPr lang="en-US" sz="1200" dirty="0" smtClean="0"/>
              <a:t>++) {</a:t>
            </a:r>
            <a:br>
              <a:rPr lang="en-US" sz="1200" dirty="0" smtClean="0"/>
            </a:br>
            <a:r>
              <a:rPr lang="en-US" sz="1200" dirty="0" smtClean="0"/>
              <a:t>		Concept element = </a:t>
            </a:r>
            <a:r>
              <a:rPr lang="en-US" sz="1200" dirty="0" err="1" smtClean="0"/>
              <a:t>concepts.get</a:t>
            </a:r>
            <a:r>
              <a:rPr lang="en-US" sz="1200" dirty="0" smtClean="0"/>
              <a:t>(</a:t>
            </a:r>
            <a:r>
              <a:rPr lang="en-US" sz="1200" dirty="0" err="1" smtClean="0"/>
              <a:t>i</a:t>
            </a:r>
            <a:r>
              <a:rPr lang="en-US" sz="1200" dirty="0" smtClean="0"/>
              <a:t>);</a:t>
            </a:r>
            <a:br>
              <a:rPr lang="en-US" sz="1200" dirty="0" smtClean="0"/>
            </a:br>
            <a:r>
              <a:rPr lang="en-US" sz="1200" dirty="0" smtClean="0"/>
              <a:t>		</a:t>
            </a:r>
            <a:r>
              <a:rPr lang="en-US" sz="1200" dirty="0" err="1" smtClean="0"/>
              <a:t>System.</a:t>
            </a:r>
            <a:r>
              <a:rPr lang="en-US" sz="1200" i="1" dirty="0" err="1" smtClean="0"/>
              <a:t>out.println</a:t>
            </a:r>
            <a:r>
              <a:rPr lang="en-US" sz="1200" i="1" dirty="0" smtClean="0"/>
              <a:t>(element);</a:t>
            </a:r>
            <a:br>
              <a:rPr lang="en-US" sz="1200" i="1" dirty="0" smtClean="0"/>
            </a:br>
            <a:r>
              <a:rPr lang="en-US" sz="1200" i="1" dirty="0" smtClean="0"/>
              <a:t>	</a:t>
            </a:r>
            <a:r>
              <a:rPr lang="en-US" sz="1200" dirty="0" smtClean="0"/>
              <a:t>}</a:t>
            </a:r>
            <a:br>
              <a:rPr lang="en-US" sz="1200" dirty="0" smtClean="0"/>
            </a:br>
            <a:r>
              <a:rPr lang="en-US" sz="1200" dirty="0" smtClean="0"/>
              <a:t/>
            </a:r>
            <a:br>
              <a:rPr lang="en-US" sz="1200" dirty="0" smtClean="0"/>
            </a:br>
            <a:r>
              <a:rPr lang="en-US" sz="1200" dirty="0" smtClean="0"/>
              <a:t>} else {</a:t>
            </a:r>
            <a:br>
              <a:rPr lang="en-US" sz="1200" dirty="0" smtClean="0"/>
            </a:br>
            <a:r>
              <a:rPr lang="en-US" sz="1200" dirty="0" smtClean="0"/>
              <a:t>	</a:t>
            </a:r>
            <a:r>
              <a:rPr lang="en-US" sz="1200" dirty="0" err="1" smtClean="0"/>
              <a:t>System.</a:t>
            </a:r>
            <a:r>
              <a:rPr lang="en-US" sz="1200" i="1" dirty="0" err="1" smtClean="0"/>
              <a:t>out.println</a:t>
            </a:r>
            <a:r>
              <a:rPr lang="en-US" sz="1200" i="1" dirty="0" smtClean="0"/>
              <a:t>("The concept </a:t>
            </a:r>
            <a:r>
              <a:rPr lang="en-US" sz="1200" i="1" dirty="0" err="1" smtClean="0"/>
              <a:t>coudn't</a:t>
            </a:r>
            <a:r>
              <a:rPr lang="en-US" sz="1200" i="1" dirty="0" smtClean="0"/>
              <a:t> be expanded");</a:t>
            </a:r>
            <a:br>
              <a:rPr lang="en-US" sz="1200" i="1" dirty="0" smtClean="0"/>
            </a:br>
            <a:r>
              <a:rPr lang="en-US" sz="1200" dirty="0" smtClean="0"/>
              <a:t>}</a:t>
            </a:r>
            <a:endParaRPr lang="en-US" sz="1200" dirty="0"/>
          </a:p>
        </p:txBody>
      </p:sp>
      <p:sp>
        <p:nvSpPr>
          <p:cNvPr id="3" name="Slide Number Placeholder 2"/>
          <p:cNvSpPr>
            <a:spLocks noGrp="1"/>
          </p:cNvSpPr>
          <p:nvPr>
            <p:ph type="sldNum" sz="quarter" idx="11"/>
          </p:nvPr>
        </p:nvSpPr>
        <p:spPr/>
        <p:txBody>
          <a:bodyPr/>
          <a:lstStyle/>
          <a:p>
            <a:pPr>
              <a:defRPr/>
            </a:pPr>
            <a:r>
              <a:rPr lang="en-US" altLang="en-US" smtClean="0"/>
              <a:t>  </a:t>
            </a:r>
          </a:p>
          <a:p>
            <a:pPr>
              <a:defRPr/>
            </a:pPr>
            <a:fld id="{887C11B9-1610-4275-8063-1B8FA23743A8}" type="slidenum">
              <a:rPr lang="en-US" altLang="en-US" smtClean="0"/>
              <a:pPr>
                <a:defRPr/>
              </a:pPr>
              <a:t>10</a:t>
            </a:fld>
            <a:endParaRPr lang="en-US" altLang="en-US"/>
          </a:p>
        </p:txBody>
      </p:sp>
      <p:sp>
        <p:nvSpPr>
          <p:cNvPr id="4" name="Title 1"/>
          <p:cNvSpPr txBox="1">
            <a:spLocks/>
          </p:cNvSpPr>
          <p:nvPr/>
        </p:nvSpPr>
        <p:spPr bwMode="auto">
          <a:xfrm>
            <a:off x="454025" y="380986"/>
            <a:ext cx="8766175" cy="4302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0" cap="none" spc="0" normalizeH="0" baseline="0" noProof="0" smtClean="0">
                <a:ln>
                  <a:noFill/>
                </a:ln>
                <a:solidFill>
                  <a:schemeClr val="tx1"/>
                </a:solidFill>
                <a:effectLst/>
                <a:uLnTx/>
                <a:uFillTx/>
                <a:latin typeface="Arial" pitchFamily="34" charset="0"/>
                <a:ea typeface="+mj-ea"/>
                <a:cs typeface="ヒラギノ角ゴ Pro W3" charset="0"/>
              </a:rPr>
              <a:t>Concept Expansion</a:t>
            </a:r>
          </a:p>
        </p:txBody>
      </p:sp>
    </p:spTree>
    <p:extLst>
      <p:ext uri="{BB962C8B-B14F-4D97-AF65-F5344CB8AC3E}">
        <p14:creationId xmlns:p14="http://schemas.microsoft.com/office/powerpoint/2010/main" val="6602094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txBox="1">
            <a:spLocks/>
          </p:cNvSpPr>
          <p:nvPr/>
        </p:nvSpPr>
        <p:spPr bwMode="auto">
          <a:xfrm>
            <a:off x="381000" y="1079922"/>
            <a:ext cx="4171950" cy="4827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eaLnBrk="1" hangingPunct="1">
              <a:lnSpc>
                <a:spcPct val="100000"/>
              </a:lnSpc>
              <a:spcBef>
                <a:spcPts val="100"/>
              </a:spcBef>
              <a:spcAft>
                <a:spcPct val="0"/>
              </a:spcAft>
              <a:buClr>
                <a:schemeClr val="tx1"/>
              </a:buClr>
              <a:buSzTx/>
              <a:buFontTx/>
              <a:buNone/>
            </a:pPr>
            <a:r>
              <a:rPr lang="en-US" altLang="en-US" sz="2400" b="1">
                <a:ea typeface="ヒラギノ角ゴ Pro W3"/>
                <a:cs typeface="ヒラギノ角ゴ Pro W3"/>
              </a:rPr>
              <a:t>What is it?</a:t>
            </a:r>
          </a:p>
          <a:p>
            <a:pPr eaLnBrk="1" fontAlgn="b" hangingPunct="1">
              <a:lnSpc>
                <a:spcPct val="100000"/>
              </a:lnSpc>
              <a:spcBef>
                <a:spcPct val="20000"/>
              </a:spcBef>
              <a:spcAft>
                <a:spcPct val="0"/>
              </a:spcAft>
              <a:buClr>
                <a:schemeClr val="tx1"/>
              </a:buClr>
              <a:buSzTx/>
              <a:buFont typeface="Wingdings" pitchFamily="2" charset="2"/>
              <a:buNone/>
            </a:pPr>
            <a:r>
              <a:rPr lang="en-US" altLang="en-US" sz="2400">
                <a:latin typeface="Calibri" pitchFamily="34" charset="0"/>
              </a:rPr>
              <a:t>Translate text from one language to another.</a:t>
            </a:r>
          </a:p>
          <a:p>
            <a:pPr eaLnBrk="1" hangingPunct="1">
              <a:lnSpc>
                <a:spcPct val="100000"/>
              </a:lnSpc>
              <a:spcBef>
                <a:spcPts val="100"/>
              </a:spcBef>
              <a:spcAft>
                <a:spcPct val="0"/>
              </a:spcAft>
              <a:buClr>
                <a:schemeClr val="tx1"/>
              </a:buClr>
              <a:buSzTx/>
              <a:buFontTx/>
              <a:buNone/>
            </a:pPr>
            <a:endParaRPr lang="en-US" altLang="en-US" sz="2400" b="1">
              <a:ea typeface="ヒラギノ角ゴ Pro W3"/>
              <a:cs typeface="ヒラギノ角ゴ Pro W3"/>
            </a:endParaRPr>
          </a:p>
          <a:p>
            <a:pPr eaLnBrk="1" hangingPunct="1">
              <a:lnSpc>
                <a:spcPct val="100000"/>
              </a:lnSpc>
              <a:spcBef>
                <a:spcPts val="100"/>
              </a:spcBef>
              <a:spcAft>
                <a:spcPct val="0"/>
              </a:spcAft>
              <a:buClr>
                <a:schemeClr val="tx1"/>
              </a:buClr>
              <a:buSzTx/>
              <a:buFontTx/>
              <a:buNone/>
            </a:pPr>
            <a:r>
              <a:rPr lang="en-US" altLang="en-US" sz="2400" b="1">
                <a:ea typeface="ヒラギノ角ゴ Pro W3"/>
                <a:cs typeface="ヒラギノ角ゴ Pro W3"/>
              </a:rPr>
              <a:t>How does it work?</a:t>
            </a:r>
          </a:p>
          <a:p>
            <a:pPr eaLnBrk="1" fontAlgn="ctr" hangingPunct="1">
              <a:lnSpc>
                <a:spcPct val="100000"/>
              </a:lnSpc>
              <a:spcBef>
                <a:spcPct val="20000"/>
              </a:spcBef>
              <a:spcAft>
                <a:spcPct val="0"/>
              </a:spcAft>
              <a:buClr>
                <a:schemeClr val="tx1"/>
              </a:buClr>
              <a:buSzTx/>
              <a:buFont typeface="Wingdings" pitchFamily="2" charset="2"/>
              <a:buNone/>
            </a:pPr>
            <a:r>
              <a:rPr lang="en-US" altLang="en-US" sz="2400">
                <a:latin typeface="Calibri" pitchFamily="34" charset="0"/>
              </a:rPr>
              <a:t>Converts text input in one language into a destination language </a:t>
            </a:r>
          </a:p>
          <a:p>
            <a:pPr eaLnBrk="1" fontAlgn="ctr" hangingPunct="1">
              <a:lnSpc>
                <a:spcPct val="100000"/>
              </a:lnSpc>
              <a:spcBef>
                <a:spcPct val="20000"/>
              </a:spcBef>
              <a:spcAft>
                <a:spcPct val="0"/>
              </a:spcAft>
              <a:buClr>
                <a:schemeClr val="tx1"/>
              </a:buClr>
              <a:buSzTx/>
              <a:buFont typeface="Wingdings" pitchFamily="2" charset="2"/>
              <a:buNone/>
            </a:pPr>
            <a:endParaRPr lang="en-US" altLang="en-US" sz="2400">
              <a:latin typeface="Calibri" pitchFamily="34" charset="0"/>
            </a:endParaRPr>
          </a:p>
          <a:p>
            <a:pPr>
              <a:lnSpc>
                <a:spcPct val="100000"/>
              </a:lnSpc>
              <a:spcBef>
                <a:spcPts val="100"/>
              </a:spcBef>
              <a:spcAft>
                <a:spcPct val="0"/>
              </a:spcAft>
              <a:buClr>
                <a:schemeClr val="tx1"/>
              </a:buClr>
              <a:buSzTx/>
              <a:buFont typeface="Wingdings" pitchFamily="2" charset="2"/>
              <a:buNone/>
            </a:pPr>
            <a:r>
              <a:rPr lang="en-US" altLang="en-US" sz="2400" b="1"/>
              <a:t>Use Cases</a:t>
            </a:r>
            <a:endParaRPr lang="en-US" altLang="en-US" sz="2400"/>
          </a:p>
          <a:p>
            <a:pPr eaLnBrk="1" fontAlgn="b" hangingPunct="1">
              <a:lnSpc>
                <a:spcPct val="100000"/>
              </a:lnSpc>
              <a:spcBef>
                <a:spcPct val="20000"/>
              </a:spcBef>
              <a:spcAft>
                <a:spcPct val="0"/>
              </a:spcAft>
              <a:buClr>
                <a:schemeClr val="tx1"/>
              </a:buClr>
              <a:buSzTx/>
              <a:buFont typeface="Wingdings" pitchFamily="2" charset="2"/>
              <a:buNone/>
            </a:pPr>
            <a:r>
              <a:rPr lang="en-US" altLang="en-US" sz="2400">
                <a:latin typeface="Calibri" pitchFamily="34" charset="0"/>
              </a:rPr>
              <a:t>A French speaking help desk representative is assisting a Portuguese speaking customer through a chat</a:t>
            </a:r>
          </a:p>
        </p:txBody>
      </p:sp>
      <p:sp>
        <p:nvSpPr>
          <p:cNvPr id="20483" name="Title 2"/>
          <p:cNvSpPr>
            <a:spLocks noGrp="1"/>
          </p:cNvSpPr>
          <p:nvPr>
            <p:ph type="title"/>
          </p:nvPr>
        </p:nvSpPr>
        <p:spPr>
          <a:xfrm>
            <a:off x="454025" y="396752"/>
            <a:ext cx="8766175" cy="430212"/>
          </a:xfrm>
        </p:spPr>
        <p:txBody>
          <a:bodyPr/>
          <a:lstStyle/>
          <a:p>
            <a:r>
              <a:rPr lang="en-US" altLang="en-US" dirty="0" smtClean="0">
                <a:latin typeface="Arial" pitchFamily="34" charset="0"/>
              </a:rPr>
              <a:t>Machine</a:t>
            </a:r>
            <a:r>
              <a:rPr lang="en-US" altLang="en-US" dirty="0" smtClean="0">
                <a:latin typeface="Arial" pitchFamily="34" charset="0"/>
              </a:rPr>
              <a:t> </a:t>
            </a:r>
            <a:r>
              <a:rPr lang="en-US" altLang="en-US" dirty="0" smtClean="0">
                <a:latin typeface="Arial" pitchFamily="34" charset="0"/>
              </a:rPr>
              <a:t>Translation</a:t>
            </a:r>
          </a:p>
        </p:txBody>
      </p:sp>
      <p:pic>
        <p:nvPicPr>
          <p:cNvPr id="20484" name="Picture 1"/>
          <p:cNvPicPr>
            <a:picLocks noChangeAspect="1"/>
          </p:cNvPicPr>
          <p:nvPr/>
        </p:nvPicPr>
        <p:blipFill>
          <a:blip r:embed="rId3">
            <a:extLst>
              <a:ext uri="{28A0092B-C50C-407E-A947-70E740481C1C}">
                <a14:useLocalDpi xmlns:a14="http://schemas.microsoft.com/office/drawing/2010/main" val="0"/>
              </a:ext>
            </a:extLst>
          </a:blip>
          <a:srcRect l="-365" t="10417" r="46117" b="44792"/>
          <a:stretch>
            <a:fillRect/>
          </a:stretch>
        </p:blipFill>
        <p:spPr bwMode="auto">
          <a:xfrm>
            <a:off x="6553200" y="1260475"/>
            <a:ext cx="2133600" cy="125253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2048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35463" y="1152525"/>
            <a:ext cx="1466850" cy="146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86" name="Cross 8"/>
          <p:cNvSpPr>
            <a:spLocks noChangeArrowheads="1"/>
          </p:cNvSpPr>
          <p:nvPr/>
        </p:nvSpPr>
        <p:spPr bwMode="auto">
          <a:xfrm>
            <a:off x="5732463" y="1649413"/>
            <a:ext cx="304800" cy="304800"/>
          </a:xfrm>
          <a:prstGeom prst="plus">
            <a:avLst>
              <a:gd name="adj" fmla="val 25000"/>
            </a:avLst>
          </a:prstGeom>
          <a:solidFill>
            <a:schemeClr val="accent2"/>
          </a:solidFill>
          <a:ln w="28575">
            <a:solidFill>
              <a:schemeClr val="accent2"/>
            </a:solidFill>
            <a:round/>
            <a:headEnd/>
            <a:tailEnd/>
          </a:ln>
        </p:spPr>
        <p:txBody>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algn="ctr" eaLnBrk="1" hangingPunct="1">
              <a:lnSpc>
                <a:spcPct val="100000"/>
              </a:lnSpc>
              <a:spcAft>
                <a:spcPct val="0"/>
              </a:spcAft>
              <a:buClrTx/>
              <a:buSzTx/>
              <a:buFontTx/>
              <a:buNone/>
            </a:pPr>
            <a:endParaRPr lang="en-US" altLang="en-US" sz="1400">
              <a:solidFill>
                <a:srgbClr val="333333"/>
              </a:solidFill>
            </a:endParaRPr>
          </a:p>
        </p:txBody>
      </p:sp>
      <p:sp>
        <p:nvSpPr>
          <p:cNvPr id="10" name="Equal 9"/>
          <p:cNvSpPr/>
          <p:nvPr/>
        </p:nvSpPr>
        <p:spPr bwMode="auto">
          <a:xfrm>
            <a:off x="6019800" y="2765425"/>
            <a:ext cx="533400" cy="304800"/>
          </a:xfrm>
          <a:prstGeom prst="mathEqual">
            <a:avLst/>
          </a:prstGeom>
          <a:solidFill>
            <a:schemeClr val="accent2"/>
          </a:solidFill>
          <a:ln w="28575" cap="flat" cmpd="sng" algn="ctr">
            <a:solidFill>
              <a:schemeClr val="accent2"/>
            </a:solidFill>
            <a:prstDash val="solid"/>
            <a:round/>
            <a:headEnd type="none" w="med" len="med"/>
            <a:tailEnd type="none" w="med" len="med"/>
          </a:ln>
          <a:effectLst/>
        </p:spPr>
        <p:txBody>
          <a:bodyPr/>
          <a:lstStyle/>
          <a:p>
            <a:pPr algn="ctr">
              <a:defRPr/>
            </a:pPr>
            <a:endParaRPr lang="en-US" sz="1400">
              <a:solidFill>
                <a:srgbClr val="333333"/>
              </a:solidFill>
              <a:latin typeface="Arial" pitchFamily="-1" charset="0"/>
              <a:cs typeface="MS PGothic" pitchFamily="34" charset="-128"/>
            </a:endParaRPr>
          </a:p>
        </p:txBody>
      </p:sp>
      <p:pic>
        <p:nvPicPr>
          <p:cNvPr id="20488"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3375025"/>
            <a:ext cx="2727325" cy="2727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60310406"/>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smtClean="0"/>
              <a:t>MachineTranslation mtservice = new MachineTranslation();</a:t>
            </a:r>
            <a:br>
              <a:rPr lang="en-US" sz="2000" smtClean="0"/>
            </a:br>
            <a:r>
              <a:rPr lang="en-US" sz="2000" smtClean="0"/>
              <a:t>try {</a:t>
            </a:r>
            <a:br>
              <a:rPr lang="en-US" sz="2000" smtClean="0"/>
            </a:br>
            <a:r>
              <a:rPr lang="en-US" sz="2000" smtClean="0"/>
              <a:t>	mtservice.setUsernameAndPassword( .. , .. );</a:t>
            </a:r>
            <a:br>
              <a:rPr lang="en-US" sz="2000" smtClean="0"/>
            </a:br>
            <a:r>
              <a:rPr lang="en-US" sz="2000" smtClean="0"/>
              <a:t>	mtservice.setEndPoint("…");</a:t>
            </a:r>
            <a:br>
              <a:rPr lang="en-US" sz="2000" smtClean="0"/>
            </a:br>
            <a:r>
              <a:rPr lang="en-US" sz="2000" smtClean="0"/>
              <a:t>} catch (Exception e1) {</a:t>
            </a:r>
            <a:br>
              <a:rPr lang="en-US" sz="2000" smtClean="0"/>
            </a:br>
            <a:r>
              <a:rPr lang="en-US" sz="2000" smtClean="0"/>
              <a:t>	e1.printStackTrace();</a:t>
            </a:r>
            <a:br>
              <a:rPr lang="en-US" sz="2000" smtClean="0"/>
            </a:br>
            <a:r>
              <a:rPr lang="en-US" sz="2000" smtClean="0"/>
              <a:t>}</a:t>
            </a:r>
            <a:br>
              <a:rPr lang="en-US" sz="2000" smtClean="0"/>
            </a:br>
            <a:r>
              <a:rPr lang="en-US" sz="2000" smtClean="0"/>
              <a:t/>
            </a:r>
            <a:br>
              <a:rPr lang="en-US" sz="2000" smtClean="0"/>
            </a:br>
            <a:r>
              <a:rPr lang="en-US" sz="2000" smtClean="0"/>
              <a:t>String response = mtservice.translate(</a:t>
            </a:r>
            <a:br>
              <a:rPr lang="en-US" sz="2000" smtClean="0"/>
            </a:br>
            <a:r>
              <a:rPr lang="en-US" sz="2000" smtClean="0"/>
              <a:t/>
            </a:r>
            <a:br>
              <a:rPr lang="en-US" sz="2000" smtClean="0"/>
            </a:br>
            <a:r>
              <a:rPr lang="en-US" sz="2000" smtClean="0"/>
              <a:t>"The IBM ECOD team is awesome",</a:t>
            </a:r>
            <a:br>
              <a:rPr lang="en-US" sz="2000" smtClean="0"/>
            </a:br>
            <a:r>
              <a:rPr lang="en-US" sz="2000" smtClean="0"/>
              <a:t/>
            </a:r>
            <a:br>
              <a:rPr lang="en-US" sz="2000" smtClean="0"/>
            </a:br>
            <a:r>
              <a:rPr lang="en-US" sz="2000" smtClean="0"/>
              <a:t>Language.</a:t>
            </a:r>
            <a:r>
              <a:rPr lang="en-US" sz="2000" i="1" smtClean="0"/>
              <a:t>ENGLISH, </a:t>
            </a:r>
            <a:br>
              <a:rPr lang="en-US" sz="2000" i="1" smtClean="0"/>
            </a:br>
            <a:r>
              <a:rPr lang="en-US" sz="2000" i="1" smtClean="0"/>
              <a:t/>
            </a:r>
            <a:br>
              <a:rPr lang="en-US" sz="2000" i="1" smtClean="0"/>
            </a:br>
            <a:r>
              <a:rPr lang="en-US" sz="2000" i="1" smtClean="0"/>
              <a:t>Language.SPANISH</a:t>
            </a:r>
            <a:br>
              <a:rPr lang="en-US" sz="2000" i="1" smtClean="0"/>
            </a:br>
            <a:r>
              <a:rPr lang="en-US" sz="2000" i="1" smtClean="0"/>
              <a:t>);</a:t>
            </a:r>
            <a:br>
              <a:rPr lang="en-US" sz="2000" i="1" smtClean="0"/>
            </a:br>
            <a:r>
              <a:rPr lang="en-US" sz="2000" i="1" smtClean="0"/>
              <a:t/>
            </a:r>
            <a:br>
              <a:rPr lang="en-US" sz="2000" i="1" smtClean="0"/>
            </a:br>
            <a:r>
              <a:rPr lang="en-US" sz="2000" smtClean="0"/>
              <a:t>System.</a:t>
            </a:r>
            <a:r>
              <a:rPr lang="en-US" sz="2000" i="1" smtClean="0"/>
              <a:t>out.println(response);</a:t>
            </a:r>
            <a:endParaRPr lang="en-US" sz="2000"/>
          </a:p>
        </p:txBody>
      </p:sp>
      <p:sp>
        <p:nvSpPr>
          <p:cNvPr id="3" name="Slide Number Placeholder 2"/>
          <p:cNvSpPr>
            <a:spLocks noGrp="1"/>
          </p:cNvSpPr>
          <p:nvPr>
            <p:ph type="sldNum" sz="quarter" idx="11"/>
          </p:nvPr>
        </p:nvSpPr>
        <p:spPr/>
        <p:txBody>
          <a:bodyPr/>
          <a:lstStyle/>
          <a:p>
            <a:pPr>
              <a:defRPr/>
            </a:pPr>
            <a:r>
              <a:rPr lang="en-US" altLang="en-US" smtClean="0"/>
              <a:t>  </a:t>
            </a:r>
          </a:p>
          <a:p>
            <a:pPr>
              <a:defRPr/>
            </a:pPr>
            <a:fld id="{887C11B9-1610-4275-8063-1B8FA23743A8}" type="slidenum">
              <a:rPr lang="en-US" altLang="en-US" smtClean="0"/>
              <a:pPr>
                <a:defRPr/>
              </a:pPr>
              <a:t>12</a:t>
            </a:fld>
            <a:endParaRPr lang="en-US" altLang="en-US"/>
          </a:p>
        </p:txBody>
      </p:sp>
      <p:sp>
        <p:nvSpPr>
          <p:cNvPr id="4" name="Title 1"/>
          <p:cNvSpPr txBox="1">
            <a:spLocks/>
          </p:cNvSpPr>
          <p:nvPr/>
        </p:nvSpPr>
        <p:spPr bwMode="auto">
          <a:xfrm>
            <a:off x="454025" y="380986"/>
            <a:ext cx="8766175" cy="4302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eaLnBrk="0" hangingPunct="0"/>
            <a:r>
              <a:rPr lang="en-US" altLang="en-US" sz="2800" dirty="0" smtClean="0">
                <a:latin typeface="Arial" pitchFamily="34" charset="0"/>
              </a:rPr>
              <a:t>Machine Translation</a:t>
            </a:r>
            <a:endParaRPr kumimoji="0" lang="en-US" altLang="en-US" sz="2800" b="1" i="0" u="none" strike="noStrike" kern="0" cap="none" spc="0" normalizeH="0" baseline="0" noProof="0" dirty="0" smtClean="0">
              <a:ln>
                <a:noFill/>
              </a:ln>
              <a:solidFill>
                <a:schemeClr val="tx1"/>
              </a:solidFill>
              <a:effectLst/>
              <a:uLnTx/>
              <a:uFillTx/>
              <a:latin typeface="Arial" pitchFamily="34" charset="0"/>
              <a:ea typeface="+mj-ea"/>
              <a:cs typeface="ヒラギノ角ゴ Pro W3"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a:xfrm>
            <a:off x="457200" y="412518"/>
            <a:ext cx="8610600" cy="430212"/>
          </a:xfrm>
        </p:spPr>
        <p:txBody>
          <a:bodyPr/>
          <a:lstStyle/>
          <a:p>
            <a:r>
              <a:rPr lang="en-US" altLang="en-US" smtClean="0">
                <a:latin typeface="Arial" pitchFamily="34" charset="0"/>
              </a:rPr>
              <a:t>Relationship Extraction </a:t>
            </a:r>
          </a:p>
        </p:txBody>
      </p:sp>
      <p:grpSp>
        <p:nvGrpSpPr>
          <p:cNvPr id="2" name="Group 17"/>
          <p:cNvGrpSpPr>
            <a:grpSpLocks/>
          </p:cNvGrpSpPr>
          <p:nvPr/>
        </p:nvGrpSpPr>
        <p:grpSpPr bwMode="auto">
          <a:xfrm>
            <a:off x="4995863" y="3443288"/>
            <a:ext cx="3879850" cy="2819400"/>
            <a:chOff x="4533900" y="1371600"/>
            <a:chExt cx="4686300" cy="3409950"/>
          </a:xfrm>
        </p:grpSpPr>
        <p:pic>
          <p:nvPicPr>
            <p:cNvPr id="2355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3900" y="1371600"/>
              <a:ext cx="4686300" cy="3409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5" name="Straight Arrow Connector 14"/>
            <p:cNvCxnSpPr/>
            <p:nvPr/>
          </p:nvCxnSpPr>
          <p:spPr>
            <a:xfrm rot="16200000" flipH="1">
              <a:off x="4801237" y="4191294"/>
              <a:ext cx="228481" cy="2262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0800000" flipV="1">
              <a:off x="5256786" y="3810021"/>
              <a:ext cx="2287544" cy="6854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23556"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40313" y="1276350"/>
            <a:ext cx="3362325"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ight Arrow 11"/>
          <p:cNvSpPr>
            <a:spLocks noChangeArrowheads="1"/>
          </p:cNvSpPr>
          <p:nvPr/>
        </p:nvSpPr>
        <p:spPr bwMode="auto">
          <a:xfrm rot="5400000">
            <a:off x="6369844" y="2732881"/>
            <a:ext cx="749300" cy="382588"/>
          </a:xfrm>
          <a:prstGeom prst="rightArrow">
            <a:avLst>
              <a:gd name="adj1" fmla="val 50000"/>
              <a:gd name="adj2" fmla="val 48482"/>
            </a:avLst>
          </a:prstGeom>
          <a:solidFill>
            <a:srgbClr val="0099FF"/>
          </a:solidFill>
          <a:ln w="9525">
            <a:solidFill>
              <a:srgbClr val="13AF48"/>
            </a:solidFill>
            <a:miter lim="800000"/>
            <a:headEnd/>
            <a:tailEnd/>
          </a:ln>
        </p:spPr>
        <p:txBody>
          <a:bodyPr rot="10800000" vert="eaVert" anchor="ctr"/>
          <a:lstStyle/>
          <a:p>
            <a:pPr algn="ctr">
              <a:defRPr/>
            </a:pPr>
            <a:endParaRPr lang="en-US">
              <a:solidFill>
                <a:schemeClr val="lt1"/>
              </a:solidFill>
              <a:latin typeface="+mn-lt"/>
              <a:ea typeface="+mn-ea"/>
            </a:endParaRPr>
          </a:p>
        </p:txBody>
      </p:sp>
      <p:sp>
        <p:nvSpPr>
          <p:cNvPr id="23558" name="Content Placeholder 2"/>
          <p:cNvSpPr txBox="1">
            <a:spLocks/>
          </p:cNvSpPr>
          <p:nvPr/>
        </p:nvSpPr>
        <p:spPr bwMode="auto">
          <a:xfrm>
            <a:off x="381000" y="1048390"/>
            <a:ext cx="4419600" cy="431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eaLnBrk="1" hangingPunct="1">
              <a:lnSpc>
                <a:spcPct val="100000"/>
              </a:lnSpc>
              <a:spcBef>
                <a:spcPts val="100"/>
              </a:spcBef>
              <a:spcAft>
                <a:spcPct val="0"/>
              </a:spcAft>
              <a:buClr>
                <a:schemeClr val="tx1"/>
              </a:buClr>
              <a:buSzTx/>
              <a:buFontTx/>
              <a:buNone/>
            </a:pPr>
            <a:r>
              <a:rPr lang="en-US" altLang="en-US" sz="2400" b="1">
                <a:ea typeface="ヒラギノ角ゴ Pro W3"/>
                <a:cs typeface="ヒラギノ角ゴ Pro W3"/>
              </a:rPr>
              <a:t>What is it?</a:t>
            </a:r>
          </a:p>
          <a:p>
            <a:pPr eaLnBrk="1" fontAlgn="b" hangingPunct="1">
              <a:lnSpc>
                <a:spcPct val="100000"/>
              </a:lnSpc>
              <a:spcBef>
                <a:spcPct val="20000"/>
              </a:spcBef>
              <a:spcAft>
                <a:spcPct val="0"/>
              </a:spcAft>
              <a:buClr>
                <a:schemeClr val="tx1"/>
              </a:buClr>
              <a:buSzTx/>
              <a:buFont typeface="Wingdings" pitchFamily="2" charset="2"/>
              <a:buNone/>
            </a:pPr>
            <a:r>
              <a:rPr lang="en-US" altLang="en-US" sz="2400">
                <a:latin typeface="Calibri" pitchFamily="34" charset="0"/>
                <a:sym typeface="Helvetica Light" charset="0"/>
              </a:rPr>
              <a:t>Intelligently finds relationships between nouns, verbs, subjects, objects, etc.</a:t>
            </a:r>
          </a:p>
          <a:p>
            <a:pPr eaLnBrk="1" hangingPunct="1">
              <a:lnSpc>
                <a:spcPct val="100000"/>
              </a:lnSpc>
              <a:spcBef>
                <a:spcPts val="100"/>
              </a:spcBef>
              <a:spcAft>
                <a:spcPct val="0"/>
              </a:spcAft>
              <a:buClr>
                <a:schemeClr val="tx1"/>
              </a:buClr>
              <a:buSzTx/>
              <a:buFontTx/>
              <a:buNone/>
            </a:pPr>
            <a:endParaRPr lang="en-US" altLang="en-US" sz="2400" b="1">
              <a:ea typeface="ヒラギノ角ゴ Pro W3"/>
              <a:cs typeface="ヒラギノ角ゴ Pro W3"/>
            </a:endParaRPr>
          </a:p>
          <a:p>
            <a:pPr eaLnBrk="1" hangingPunct="1">
              <a:lnSpc>
                <a:spcPct val="100000"/>
              </a:lnSpc>
              <a:spcBef>
                <a:spcPts val="100"/>
              </a:spcBef>
              <a:spcAft>
                <a:spcPct val="0"/>
              </a:spcAft>
              <a:buClr>
                <a:schemeClr val="tx1"/>
              </a:buClr>
              <a:buSzTx/>
              <a:buFontTx/>
              <a:buNone/>
            </a:pPr>
            <a:r>
              <a:rPr lang="en-US" altLang="en-US" sz="2400" b="1">
                <a:ea typeface="ヒラギノ角ゴ Pro W3"/>
                <a:cs typeface="ヒラギノ角ゴ Pro W3"/>
              </a:rPr>
              <a:t>How does it work?</a:t>
            </a:r>
          </a:p>
          <a:p>
            <a:pPr>
              <a:lnSpc>
                <a:spcPct val="100000"/>
              </a:lnSpc>
              <a:spcBef>
                <a:spcPts val="100"/>
              </a:spcBef>
              <a:spcAft>
                <a:spcPct val="0"/>
              </a:spcAft>
              <a:buClr>
                <a:schemeClr val="tx1"/>
              </a:buClr>
              <a:buSzTx/>
              <a:buFont typeface="Wingdings" pitchFamily="2" charset="2"/>
              <a:buNone/>
            </a:pPr>
            <a:r>
              <a:rPr lang="en-US" altLang="en-US" sz="2400">
                <a:latin typeface="Calibri" pitchFamily="34" charset="0"/>
                <a:sym typeface="Helvetica Light" charset="0"/>
              </a:rPr>
              <a:t>Parses sentences into their various components and detects relationships between the components. </a:t>
            </a:r>
          </a:p>
          <a:p>
            <a:pPr>
              <a:lnSpc>
                <a:spcPct val="100000"/>
              </a:lnSpc>
              <a:spcBef>
                <a:spcPts val="100"/>
              </a:spcBef>
              <a:spcAft>
                <a:spcPct val="0"/>
              </a:spcAft>
              <a:buClr>
                <a:schemeClr val="tx1"/>
              </a:buClr>
              <a:buSzTx/>
              <a:buFont typeface="Wingdings" pitchFamily="2" charset="2"/>
              <a:buNone/>
            </a:pPr>
            <a:endParaRPr lang="en-US" altLang="en-US" sz="2400"/>
          </a:p>
          <a:p>
            <a:pPr>
              <a:lnSpc>
                <a:spcPct val="100000"/>
              </a:lnSpc>
              <a:spcBef>
                <a:spcPts val="100"/>
              </a:spcBef>
              <a:spcAft>
                <a:spcPct val="0"/>
              </a:spcAft>
              <a:buClr>
                <a:schemeClr val="tx1"/>
              </a:buClr>
              <a:buSzTx/>
              <a:buFont typeface="Wingdings" pitchFamily="2" charset="2"/>
              <a:buNone/>
            </a:pPr>
            <a:r>
              <a:rPr lang="en-US" altLang="en-US" sz="2400" b="1"/>
              <a:t>Use Cases-</a:t>
            </a:r>
            <a:endParaRPr lang="en-US" altLang="en-US" sz="2400"/>
          </a:p>
          <a:p>
            <a:pPr eaLnBrk="1" fontAlgn="b" hangingPunct="1">
              <a:lnSpc>
                <a:spcPct val="100000"/>
              </a:lnSpc>
              <a:spcBef>
                <a:spcPct val="20000"/>
              </a:spcBef>
              <a:spcAft>
                <a:spcPct val="0"/>
              </a:spcAft>
              <a:buClr>
                <a:schemeClr val="tx1"/>
              </a:buClr>
              <a:buSzTx/>
              <a:buFont typeface="Wingdings" pitchFamily="2" charset="2"/>
              <a:buNone/>
            </a:pPr>
            <a:r>
              <a:rPr lang="en-US" altLang="en-US" sz="2400">
                <a:latin typeface="Calibri" pitchFamily="34" charset="0"/>
                <a:sym typeface="Helvetica Light" charset="0"/>
              </a:rPr>
              <a:t>News article analysis to extract  relevant people, organization, event type, date/time, or location</a:t>
            </a:r>
          </a:p>
        </p:txBody>
      </p:sp>
    </p:spTree>
    <p:extLst>
      <p:ext uri="{BB962C8B-B14F-4D97-AF65-F5344CB8AC3E}">
        <p14:creationId xmlns:p14="http://schemas.microsoft.com/office/powerpoint/2010/main" val="3515013691"/>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smtClean="0"/>
              <a:t>RelationshipExtraction ret = new RelationshipExtraction();</a:t>
            </a:r>
            <a:br>
              <a:rPr lang="en-US" sz="2000" smtClean="0"/>
            </a:br>
            <a:r>
              <a:rPr lang="en-US" sz="2000" smtClean="0"/>
              <a:t>try {</a:t>
            </a:r>
            <a:br>
              <a:rPr lang="en-US" sz="2000" smtClean="0"/>
            </a:br>
            <a:r>
              <a:rPr lang="en-US" sz="2000" smtClean="0"/>
              <a:t>	ret.setUsernameAndPassword(.. , ... );</a:t>
            </a:r>
            <a:br>
              <a:rPr lang="en-US" sz="2000" smtClean="0"/>
            </a:br>
            <a:r>
              <a:rPr lang="en-US" sz="2000" smtClean="0"/>
              <a:t>	ret.setEndPoint( .. );</a:t>
            </a:r>
            <a:br>
              <a:rPr lang="en-US" sz="2000" smtClean="0"/>
            </a:br>
            <a:r>
              <a:rPr lang="en-US" sz="2000" smtClean="0"/>
              <a:t>} catch (Exception e1) {</a:t>
            </a:r>
            <a:br>
              <a:rPr lang="en-US" sz="2000" smtClean="0"/>
            </a:br>
            <a:r>
              <a:rPr lang="en-US" sz="2000" smtClean="0"/>
              <a:t>	e1.printStackTrace();</a:t>
            </a:r>
            <a:br>
              <a:rPr lang="en-US" sz="2000" smtClean="0"/>
            </a:br>
            <a:r>
              <a:rPr lang="en-US" sz="2000" smtClean="0"/>
              <a:t>}</a:t>
            </a:r>
            <a:br>
              <a:rPr lang="en-US" sz="2000" smtClean="0"/>
            </a:br>
            <a:r>
              <a:rPr lang="en-US" sz="2000" smtClean="0"/>
              <a:t/>
            </a:r>
            <a:br>
              <a:rPr lang="en-US" sz="2000" smtClean="0"/>
            </a:br>
            <a:r>
              <a:rPr lang="en-US" sz="2000" smtClean="0"/>
              <a:t>ret.setDataset(RelationshipExtractionDataset.</a:t>
            </a:r>
            <a:r>
              <a:rPr lang="en-US" sz="2000" i="1" smtClean="0"/>
              <a:t>ENGLISH_NEWS);</a:t>
            </a:r>
            <a:br>
              <a:rPr lang="en-US" sz="2000" i="1" smtClean="0"/>
            </a:br>
            <a:r>
              <a:rPr lang="en-US" sz="2000" smtClean="0"/>
              <a:t>String response = ret.extract(</a:t>
            </a:r>
            <a:br>
              <a:rPr lang="en-US" sz="2000" smtClean="0"/>
            </a:br>
            <a:r>
              <a:rPr lang="en-US" sz="2000" smtClean="0"/>
              <a:t>	"John works in IBM. John kicked the ball."</a:t>
            </a:r>
            <a:br>
              <a:rPr lang="en-US" sz="2000" smtClean="0"/>
            </a:br>
            <a:r>
              <a:rPr lang="en-US" sz="2000" smtClean="0"/>
              <a:t>);</a:t>
            </a:r>
            <a:br>
              <a:rPr lang="en-US" sz="2000" smtClean="0"/>
            </a:br>
            <a:r>
              <a:rPr lang="en-US" sz="2000" smtClean="0"/>
              <a:t/>
            </a:r>
            <a:br>
              <a:rPr lang="en-US" sz="2000" smtClean="0"/>
            </a:br>
            <a:r>
              <a:rPr lang="en-US" sz="2000" smtClean="0"/>
              <a:t>System.</a:t>
            </a:r>
            <a:r>
              <a:rPr lang="en-US" sz="2000" i="1" smtClean="0"/>
              <a:t>out.println(response);</a:t>
            </a:r>
            <a:endParaRPr lang="en-US" sz="2000"/>
          </a:p>
        </p:txBody>
      </p:sp>
      <p:sp>
        <p:nvSpPr>
          <p:cNvPr id="3" name="Slide Number Placeholder 2"/>
          <p:cNvSpPr>
            <a:spLocks noGrp="1"/>
          </p:cNvSpPr>
          <p:nvPr>
            <p:ph type="sldNum" sz="quarter" idx="11"/>
          </p:nvPr>
        </p:nvSpPr>
        <p:spPr/>
        <p:txBody>
          <a:bodyPr/>
          <a:lstStyle/>
          <a:p>
            <a:pPr>
              <a:defRPr/>
            </a:pPr>
            <a:r>
              <a:rPr lang="en-US" altLang="en-US" smtClean="0"/>
              <a:t>  </a:t>
            </a:r>
          </a:p>
          <a:p>
            <a:pPr>
              <a:defRPr/>
            </a:pPr>
            <a:fld id="{887C11B9-1610-4275-8063-1B8FA23743A8}" type="slidenum">
              <a:rPr lang="en-US" altLang="en-US" smtClean="0"/>
              <a:pPr>
                <a:defRPr/>
              </a:pPr>
              <a:t>14</a:t>
            </a:fld>
            <a:endParaRPr lang="en-US" altLang="en-US"/>
          </a:p>
        </p:txBody>
      </p:sp>
      <p:sp>
        <p:nvSpPr>
          <p:cNvPr id="4" name="Title 1"/>
          <p:cNvSpPr txBox="1">
            <a:spLocks/>
          </p:cNvSpPr>
          <p:nvPr/>
        </p:nvSpPr>
        <p:spPr bwMode="auto">
          <a:xfrm>
            <a:off x="454025" y="380986"/>
            <a:ext cx="8766175" cy="4302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eaLnBrk="0" hangingPunct="0"/>
            <a:r>
              <a:rPr lang="en-US" altLang="en-US" sz="2800" smtClean="0">
                <a:latin typeface="Arial" pitchFamily="34" charset="0"/>
              </a:rPr>
              <a:t>Relationship Extraction </a:t>
            </a:r>
            <a:endParaRPr kumimoji="0" lang="en-US" altLang="en-US" sz="2800" b="1" i="0" u="none" strike="noStrike" kern="0" cap="none" spc="0" normalizeH="0" baseline="0" noProof="0" smtClean="0">
              <a:ln>
                <a:noFill/>
              </a:ln>
              <a:solidFill>
                <a:schemeClr val="tx1"/>
              </a:solidFill>
              <a:effectLst/>
              <a:uLnTx/>
              <a:uFillTx/>
              <a:latin typeface="Arial" pitchFamily="34" charset="0"/>
              <a:ea typeface="+mj-ea"/>
              <a:cs typeface="ヒラギノ角ゴ Pro W3"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4953000" y="1282700"/>
            <a:ext cx="3886200" cy="5105400"/>
          </a:xfrm>
          <a:prstGeom prst="rect">
            <a:avLst/>
          </a:prstGeom>
          <a:solidFill>
            <a:srgbClr val="03122F"/>
          </a:solidFill>
          <a:ln>
            <a:noFill/>
          </a:ln>
          <a:extLst>
            <a:ext uri="{91240B29-F687-4f45-9708-019B960494DF}">
              <a14:hiddenLine xmlns:a14="http://schemas.microsoft.com/office/drawing/2010/main" xmlns="" w="28575">
                <a:solidFill>
                  <a:srgbClr val="000000"/>
                </a:solidFill>
                <a:round/>
                <a:headEnd/>
                <a:tailEnd/>
              </a14:hiddenLine>
            </a:ext>
          </a:extLst>
        </p:spPr>
        <p:txBody>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algn="ctr" eaLnBrk="1" hangingPunct="1">
              <a:lnSpc>
                <a:spcPct val="100000"/>
              </a:lnSpc>
              <a:spcAft>
                <a:spcPct val="0"/>
              </a:spcAft>
              <a:buClrTx/>
              <a:buSzTx/>
              <a:buFontTx/>
              <a:buNone/>
            </a:pPr>
            <a:endParaRPr lang="en-US" altLang="en-US" sz="1400">
              <a:solidFill>
                <a:srgbClr val="333333"/>
              </a:solidFill>
            </a:endParaRPr>
          </a:p>
        </p:txBody>
      </p:sp>
      <p:sp>
        <p:nvSpPr>
          <p:cNvPr id="24579" name="Title 1"/>
          <p:cNvSpPr>
            <a:spLocks noGrp="1"/>
          </p:cNvSpPr>
          <p:nvPr>
            <p:ph type="title"/>
          </p:nvPr>
        </p:nvSpPr>
        <p:spPr>
          <a:xfrm>
            <a:off x="457200" y="365220"/>
            <a:ext cx="8766175" cy="430212"/>
          </a:xfrm>
        </p:spPr>
        <p:txBody>
          <a:bodyPr/>
          <a:lstStyle/>
          <a:p>
            <a:r>
              <a:rPr lang="en-US" altLang="en-US" smtClean="0">
                <a:latin typeface="Arial" pitchFamily="34" charset="0"/>
              </a:rPr>
              <a:t>Question and Answer </a:t>
            </a:r>
          </a:p>
        </p:txBody>
      </p:sp>
      <p:grpSp>
        <p:nvGrpSpPr>
          <p:cNvPr id="2" name="Group 3"/>
          <p:cNvGrpSpPr>
            <a:grpSpLocks/>
          </p:cNvGrpSpPr>
          <p:nvPr/>
        </p:nvGrpSpPr>
        <p:grpSpPr bwMode="auto">
          <a:xfrm>
            <a:off x="5105400" y="2201863"/>
            <a:ext cx="3559175" cy="555625"/>
            <a:chOff x="5474525" y="2458811"/>
            <a:chExt cx="3560132" cy="556171"/>
          </a:xfrm>
        </p:grpSpPr>
        <p:sp>
          <p:nvSpPr>
            <p:cNvPr id="35" name="Rectangle 34"/>
            <p:cNvSpPr/>
            <p:nvPr/>
          </p:nvSpPr>
          <p:spPr>
            <a:xfrm>
              <a:off x="5866743" y="2458811"/>
              <a:ext cx="3167914" cy="556171"/>
            </a:xfrm>
            <a:prstGeom prst="rect">
              <a:avLst/>
            </a:prstGeom>
            <a:solidFill>
              <a:srgbClr val="002F62">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00">
                <a:solidFill>
                  <a:schemeClr val="tx1"/>
                </a:solidFill>
              </a:endParaRPr>
            </a:p>
          </p:txBody>
        </p:sp>
        <p:pic>
          <p:nvPicPr>
            <p:cNvPr id="24606"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4525" y="2566867"/>
              <a:ext cx="315997" cy="340059"/>
            </a:xfrm>
            <a:prstGeom prst="rect">
              <a:avLst/>
            </a:prstGeom>
            <a:solidFill>
              <a:srgbClr val="124A6B"/>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24607" name="TextBox 40"/>
            <p:cNvSpPr txBox="1">
              <a:spLocks noChangeArrowheads="1"/>
            </p:cNvSpPr>
            <p:nvPr/>
          </p:nvSpPr>
          <p:spPr bwMode="auto">
            <a:xfrm>
              <a:off x="5874683" y="2566867"/>
              <a:ext cx="2205630" cy="3368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eaLnBrk="1" hangingPunct="1">
                <a:lnSpc>
                  <a:spcPct val="100000"/>
                </a:lnSpc>
                <a:buClrTx/>
                <a:buSzTx/>
                <a:buFontTx/>
                <a:buNone/>
              </a:pPr>
              <a:r>
                <a:rPr lang="en-US" altLang="en-US" sz="1600" dirty="0"/>
                <a:t>Understands question</a:t>
              </a:r>
            </a:p>
          </p:txBody>
        </p:sp>
      </p:grpSp>
      <p:grpSp>
        <p:nvGrpSpPr>
          <p:cNvPr id="3" name="Group 4"/>
          <p:cNvGrpSpPr>
            <a:grpSpLocks/>
          </p:cNvGrpSpPr>
          <p:nvPr/>
        </p:nvGrpSpPr>
        <p:grpSpPr bwMode="auto">
          <a:xfrm>
            <a:off x="5105400" y="2827338"/>
            <a:ext cx="3559175" cy="581025"/>
            <a:chOff x="5474525" y="3111342"/>
            <a:chExt cx="3560133" cy="581597"/>
          </a:xfrm>
        </p:grpSpPr>
        <p:sp>
          <p:nvSpPr>
            <p:cNvPr id="31" name="Rectangle 30"/>
            <p:cNvSpPr/>
            <p:nvPr/>
          </p:nvSpPr>
          <p:spPr>
            <a:xfrm>
              <a:off x="5866744" y="3125643"/>
              <a:ext cx="3167914" cy="556172"/>
            </a:xfrm>
            <a:prstGeom prst="rect">
              <a:avLst/>
            </a:prstGeom>
            <a:solidFill>
              <a:srgbClr val="002F62">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00">
                <a:solidFill>
                  <a:schemeClr val="tx1"/>
                </a:solidFill>
              </a:endParaRPr>
            </a:p>
          </p:txBody>
        </p:sp>
        <p:sp>
          <p:nvSpPr>
            <p:cNvPr id="24603" name="TextBox 44"/>
            <p:cNvSpPr txBox="1">
              <a:spLocks noChangeArrowheads="1"/>
            </p:cNvSpPr>
            <p:nvPr/>
          </p:nvSpPr>
          <p:spPr bwMode="auto">
            <a:xfrm>
              <a:off x="5874683" y="3111342"/>
              <a:ext cx="3159975" cy="5815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eaLnBrk="1" hangingPunct="1">
                <a:lnSpc>
                  <a:spcPct val="100000"/>
                </a:lnSpc>
                <a:buClrTx/>
                <a:buSzTx/>
                <a:buFontTx/>
                <a:buNone/>
              </a:pPr>
              <a:r>
                <a:rPr lang="en-US" altLang="en-US" sz="1600" dirty="0"/>
                <a:t>Produces possible answers and evidence</a:t>
              </a:r>
            </a:p>
          </p:txBody>
        </p:sp>
        <p:pic>
          <p:nvPicPr>
            <p:cNvPr id="24604" name="Picture 4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4525" y="3233699"/>
              <a:ext cx="315997" cy="340059"/>
            </a:xfrm>
            <a:prstGeom prst="rect">
              <a:avLst/>
            </a:prstGeom>
            <a:solidFill>
              <a:srgbClr val="124A6B"/>
            </a:solidFill>
            <a:ln>
              <a:noFill/>
            </a:ln>
            <a:extLst>
              <a:ext uri="{91240B29-F687-4f45-9708-019B960494DF}">
                <a14:hiddenLine xmlns:a14="http://schemas.microsoft.com/office/drawing/2010/main" xmlns="" w="9525">
                  <a:solidFill>
                    <a:srgbClr val="000000"/>
                  </a:solidFill>
                  <a:miter lim="800000"/>
                  <a:headEnd/>
                  <a:tailEnd/>
                </a14:hiddenLine>
              </a:ext>
            </a:extLst>
          </p:spPr>
        </p:pic>
      </p:grpSp>
      <p:grpSp>
        <p:nvGrpSpPr>
          <p:cNvPr id="4" name="Group 5"/>
          <p:cNvGrpSpPr>
            <a:grpSpLocks/>
          </p:cNvGrpSpPr>
          <p:nvPr/>
        </p:nvGrpSpPr>
        <p:grpSpPr bwMode="auto">
          <a:xfrm>
            <a:off x="5105400" y="3481388"/>
            <a:ext cx="3559175" cy="557212"/>
            <a:chOff x="5474525" y="3716542"/>
            <a:chExt cx="3560132" cy="556171"/>
          </a:xfrm>
        </p:grpSpPr>
        <p:sp>
          <p:nvSpPr>
            <p:cNvPr id="32" name="Rectangle 31"/>
            <p:cNvSpPr/>
            <p:nvPr/>
          </p:nvSpPr>
          <p:spPr>
            <a:xfrm>
              <a:off x="5866743" y="3716542"/>
              <a:ext cx="3167914" cy="556171"/>
            </a:xfrm>
            <a:prstGeom prst="rect">
              <a:avLst/>
            </a:prstGeom>
            <a:solidFill>
              <a:srgbClr val="002F62">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00">
                <a:solidFill>
                  <a:schemeClr val="tx1"/>
                </a:solidFill>
              </a:endParaRPr>
            </a:p>
          </p:txBody>
        </p:sp>
        <p:sp>
          <p:nvSpPr>
            <p:cNvPr id="24600" name="TextBox 45"/>
            <p:cNvSpPr txBox="1">
              <a:spLocks noChangeArrowheads="1"/>
            </p:cNvSpPr>
            <p:nvPr/>
          </p:nvSpPr>
          <p:spPr bwMode="auto">
            <a:xfrm>
              <a:off x="5874162" y="3825350"/>
              <a:ext cx="296379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eaLnBrk="1" hangingPunct="1">
                <a:lnSpc>
                  <a:spcPct val="100000"/>
                </a:lnSpc>
                <a:buClrTx/>
                <a:buSzTx/>
                <a:buFontTx/>
                <a:buNone/>
              </a:pPr>
              <a:r>
                <a:rPr lang="en-US" altLang="en-US" sz="1600"/>
                <a:t>Analyzes evidence</a:t>
              </a:r>
            </a:p>
          </p:txBody>
        </p:sp>
        <p:pic>
          <p:nvPicPr>
            <p:cNvPr id="24601" name="Picture 4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4525" y="3824290"/>
              <a:ext cx="315997" cy="340674"/>
            </a:xfrm>
            <a:prstGeom prst="rect">
              <a:avLst/>
            </a:prstGeom>
            <a:solidFill>
              <a:srgbClr val="124A6B"/>
            </a:solidFill>
            <a:ln>
              <a:noFill/>
            </a:ln>
            <a:extLst>
              <a:ext uri="{91240B29-F687-4f45-9708-019B960494DF}">
                <a14:hiddenLine xmlns:a14="http://schemas.microsoft.com/office/drawing/2010/main" xmlns="" w="9525">
                  <a:solidFill>
                    <a:srgbClr val="000000"/>
                  </a:solidFill>
                  <a:miter lim="800000"/>
                  <a:headEnd/>
                  <a:tailEnd/>
                </a14:hiddenLine>
              </a:ext>
            </a:extLst>
          </p:spPr>
        </p:pic>
      </p:grpSp>
      <p:grpSp>
        <p:nvGrpSpPr>
          <p:cNvPr id="5" name="Group 6"/>
          <p:cNvGrpSpPr>
            <a:grpSpLocks/>
          </p:cNvGrpSpPr>
          <p:nvPr/>
        </p:nvGrpSpPr>
        <p:grpSpPr bwMode="auto">
          <a:xfrm>
            <a:off x="5105400" y="4108450"/>
            <a:ext cx="3559175" cy="555625"/>
            <a:chOff x="5474525" y="4351072"/>
            <a:chExt cx="3560132" cy="556171"/>
          </a:xfrm>
        </p:grpSpPr>
        <p:sp>
          <p:nvSpPr>
            <p:cNvPr id="33" name="Rectangle 32"/>
            <p:cNvSpPr/>
            <p:nvPr/>
          </p:nvSpPr>
          <p:spPr>
            <a:xfrm>
              <a:off x="5866743" y="4351072"/>
              <a:ext cx="3167914" cy="556171"/>
            </a:xfrm>
            <a:prstGeom prst="rect">
              <a:avLst/>
            </a:prstGeom>
            <a:solidFill>
              <a:srgbClr val="002F62">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00">
                <a:solidFill>
                  <a:schemeClr val="tx1"/>
                </a:solidFill>
              </a:endParaRPr>
            </a:p>
          </p:txBody>
        </p:sp>
        <p:sp>
          <p:nvSpPr>
            <p:cNvPr id="24597" name="TextBox 41"/>
            <p:cNvSpPr txBox="1">
              <a:spLocks noChangeArrowheads="1"/>
            </p:cNvSpPr>
            <p:nvPr/>
          </p:nvSpPr>
          <p:spPr bwMode="auto">
            <a:xfrm>
              <a:off x="5874683" y="4459128"/>
              <a:ext cx="2205630" cy="3368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eaLnBrk="1" hangingPunct="1">
                <a:lnSpc>
                  <a:spcPct val="100000"/>
                </a:lnSpc>
                <a:buClrTx/>
                <a:buSzTx/>
                <a:buFontTx/>
                <a:buNone/>
              </a:pPr>
              <a:r>
                <a:rPr lang="en-US" altLang="en-US" sz="1600"/>
                <a:t>Computes confidence</a:t>
              </a:r>
            </a:p>
          </p:txBody>
        </p:sp>
        <p:pic>
          <p:nvPicPr>
            <p:cNvPr id="24598" name="Picture 4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4525" y="4459128"/>
              <a:ext cx="315997" cy="340059"/>
            </a:xfrm>
            <a:prstGeom prst="rect">
              <a:avLst/>
            </a:prstGeom>
            <a:solidFill>
              <a:srgbClr val="124A6B"/>
            </a:solidFill>
            <a:ln>
              <a:noFill/>
            </a:ln>
            <a:extLst>
              <a:ext uri="{91240B29-F687-4f45-9708-019B960494DF}">
                <a14:hiddenLine xmlns:a14="http://schemas.microsoft.com/office/drawing/2010/main" xmlns="" w="9525">
                  <a:solidFill>
                    <a:srgbClr val="000000"/>
                  </a:solidFill>
                  <a:miter lim="800000"/>
                  <a:headEnd/>
                  <a:tailEnd/>
                </a14:hiddenLine>
              </a:ext>
            </a:extLst>
          </p:spPr>
        </p:pic>
      </p:grpSp>
      <p:grpSp>
        <p:nvGrpSpPr>
          <p:cNvPr id="6" name="Group 7"/>
          <p:cNvGrpSpPr>
            <a:grpSpLocks/>
          </p:cNvGrpSpPr>
          <p:nvPr/>
        </p:nvGrpSpPr>
        <p:grpSpPr bwMode="auto">
          <a:xfrm>
            <a:off x="5105400" y="4733925"/>
            <a:ext cx="3668713" cy="581025"/>
            <a:chOff x="5474525" y="5011918"/>
            <a:chExt cx="3669475" cy="581597"/>
          </a:xfrm>
        </p:grpSpPr>
        <p:sp>
          <p:nvSpPr>
            <p:cNvPr id="34" name="Rectangle 33"/>
            <p:cNvSpPr/>
            <p:nvPr/>
          </p:nvSpPr>
          <p:spPr>
            <a:xfrm>
              <a:off x="5866719" y="5026220"/>
              <a:ext cx="3167720" cy="556172"/>
            </a:xfrm>
            <a:prstGeom prst="rect">
              <a:avLst/>
            </a:prstGeom>
            <a:solidFill>
              <a:srgbClr val="002F62">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00">
                <a:solidFill>
                  <a:schemeClr val="tx1"/>
                </a:solidFill>
              </a:endParaRPr>
            </a:p>
          </p:txBody>
        </p:sp>
        <p:sp>
          <p:nvSpPr>
            <p:cNvPr id="24594" name="TextBox 42"/>
            <p:cNvSpPr txBox="1">
              <a:spLocks noChangeArrowheads="1"/>
            </p:cNvSpPr>
            <p:nvPr/>
          </p:nvSpPr>
          <p:spPr bwMode="auto">
            <a:xfrm>
              <a:off x="5865131" y="5011918"/>
              <a:ext cx="3278869" cy="5815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eaLnBrk="1" hangingPunct="1">
                <a:lnSpc>
                  <a:spcPct val="100000"/>
                </a:lnSpc>
                <a:buClrTx/>
                <a:buSzTx/>
                <a:buFontTx/>
                <a:buNone/>
              </a:pPr>
              <a:r>
                <a:rPr lang="en-US" altLang="en-US" sz="1600"/>
                <a:t>Delivers response, evidence and confidence</a:t>
              </a:r>
            </a:p>
          </p:txBody>
        </p:sp>
        <p:pic>
          <p:nvPicPr>
            <p:cNvPr id="24595" name="Picture 4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4525" y="5134276"/>
              <a:ext cx="315978" cy="340059"/>
            </a:xfrm>
            <a:prstGeom prst="rect">
              <a:avLst/>
            </a:prstGeom>
            <a:solidFill>
              <a:srgbClr val="124A6B"/>
            </a:solidFill>
            <a:ln>
              <a:noFill/>
            </a:ln>
            <a:extLst>
              <a:ext uri="{91240B29-F687-4f45-9708-019B960494DF}">
                <a14:hiddenLine xmlns:a14="http://schemas.microsoft.com/office/drawing/2010/main" xmlns="" w="9525">
                  <a:solidFill>
                    <a:srgbClr val="000000"/>
                  </a:solidFill>
                  <a:miter lim="800000"/>
                  <a:headEnd/>
                  <a:tailEnd/>
                </a14:hiddenLine>
              </a:ext>
            </a:extLst>
          </p:spPr>
        </p:pic>
      </p:grpSp>
      <p:grpSp>
        <p:nvGrpSpPr>
          <p:cNvPr id="7" name="Group 1"/>
          <p:cNvGrpSpPr>
            <a:grpSpLocks/>
          </p:cNvGrpSpPr>
          <p:nvPr/>
        </p:nvGrpSpPr>
        <p:grpSpPr bwMode="auto">
          <a:xfrm>
            <a:off x="5110163" y="1587500"/>
            <a:ext cx="3554412" cy="544513"/>
            <a:chOff x="5479329" y="1828799"/>
            <a:chExt cx="3555328" cy="544079"/>
          </a:xfrm>
        </p:grpSpPr>
        <p:sp>
          <p:nvSpPr>
            <p:cNvPr id="38" name="Rectangle 37"/>
            <p:cNvSpPr/>
            <p:nvPr/>
          </p:nvSpPr>
          <p:spPr>
            <a:xfrm>
              <a:off x="5874718" y="1828799"/>
              <a:ext cx="3159939" cy="544079"/>
            </a:xfrm>
            <a:prstGeom prst="rect">
              <a:avLst/>
            </a:prstGeom>
            <a:solidFill>
              <a:srgbClr val="22B3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00">
                <a:solidFill>
                  <a:schemeClr val="bg1"/>
                </a:solidFill>
              </a:endParaRPr>
            </a:p>
          </p:txBody>
        </p:sp>
        <p:sp>
          <p:nvSpPr>
            <p:cNvPr id="24591" name="TextBox 39"/>
            <p:cNvSpPr txBox="1">
              <a:spLocks noChangeArrowheads="1"/>
            </p:cNvSpPr>
            <p:nvPr/>
          </p:nvSpPr>
          <p:spPr bwMode="auto">
            <a:xfrm>
              <a:off x="5874162" y="1931561"/>
              <a:ext cx="2205889"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eaLnBrk="1" hangingPunct="1">
                <a:lnSpc>
                  <a:spcPct val="100000"/>
                </a:lnSpc>
                <a:buClrTx/>
                <a:buSzTx/>
                <a:buFontTx/>
                <a:buNone/>
              </a:pPr>
              <a:r>
                <a:rPr lang="en-US" altLang="en-US" sz="1600">
                  <a:solidFill>
                    <a:schemeClr val="bg1"/>
                  </a:solidFill>
                </a:rPr>
                <a:t>Asks a question</a:t>
              </a:r>
            </a:p>
          </p:txBody>
        </p:sp>
        <p:pic>
          <p:nvPicPr>
            <p:cNvPr id="24592" name="Picture 5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79329" y="1918733"/>
              <a:ext cx="294734" cy="3642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9" name="Rectangle 38"/>
          <p:cNvSpPr/>
          <p:nvPr/>
        </p:nvSpPr>
        <p:spPr>
          <a:xfrm>
            <a:off x="5503863" y="5418138"/>
            <a:ext cx="3160712" cy="54451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00">
              <a:solidFill>
                <a:schemeClr val="bg1"/>
              </a:solidFill>
            </a:endParaRPr>
          </a:p>
        </p:txBody>
      </p:sp>
      <p:sp>
        <p:nvSpPr>
          <p:cNvPr id="24587" name="TextBox 43"/>
          <p:cNvSpPr txBox="1">
            <a:spLocks noChangeArrowheads="1"/>
          </p:cNvSpPr>
          <p:nvPr/>
        </p:nvSpPr>
        <p:spPr bwMode="auto">
          <a:xfrm>
            <a:off x="5503863" y="5397500"/>
            <a:ext cx="3194050" cy="581025"/>
          </a:xfrm>
          <a:prstGeom prst="rect">
            <a:avLst/>
          </a:prstGeom>
          <a:solidFill>
            <a:srgbClr val="22B3E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eaLnBrk="1" hangingPunct="1">
              <a:lnSpc>
                <a:spcPct val="100000"/>
              </a:lnSpc>
              <a:buClrTx/>
              <a:buSzTx/>
              <a:buFontTx/>
              <a:buNone/>
            </a:pPr>
            <a:r>
              <a:rPr lang="en-US" altLang="en-US" sz="1600">
                <a:solidFill>
                  <a:schemeClr val="bg1"/>
                </a:solidFill>
              </a:rPr>
              <a:t>Considers response and evidence</a:t>
            </a:r>
          </a:p>
        </p:txBody>
      </p:sp>
      <p:pic>
        <p:nvPicPr>
          <p:cNvPr id="24588" name="Picture 5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0163" y="5507038"/>
            <a:ext cx="293687"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89" name="Content Placeholder 2"/>
          <p:cNvSpPr txBox="1">
            <a:spLocks/>
          </p:cNvSpPr>
          <p:nvPr/>
        </p:nvSpPr>
        <p:spPr bwMode="auto">
          <a:xfrm>
            <a:off x="381000" y="1111454"/>
            <a:ext cx="4679731"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eaLnBrk="1" hangingPunct="1">
              <a:lnSpc>
                <a:spcPct val="100000"/>
              </a:lnSpc>
              <a:spcBef>
                <a:spcPts val="100"/>
              </a:spcBef>
              <a:spcAft>
                <a:spcPct val="0"/>
              </a:spcAft>
              <a:buClr>
                <a:schemeClr val="tx1"/>
              </a:buClr>
              <a:buSzTx/>
              <a:buFontTx/>
              <a:buNone/>
            </a:pPr>
            <a:r>
              <a:rPr lang="en-US" altLang="en-US" sz="2000" b="1"/>
              <a:t>What is it?</a:t>
            </a:r>
          </a:p>
          <a:p>
            <a:pPr eaLnBrk="1" fontAlgn="b" hangingPunct="1">
              <a:lnSpc>
                <a:spcPct val="100000"/>
              </a:lnSpc>
              <a:spcBef>
                <a:spcPct val="20000"/>
              </a:spcBef>
              <a:spcAft>
                <a:spcPct val="0"/>
              </a:spcAft>
              <a:buClr>
                <a:schemeClr val="tx1"/>
              </a:buClr>
              <a:buSzTx/>
              <a:buFont typeface="Wingdings" pitchFamily="2" charset="2"/>
              <a:buNone/>
            </a:pPr>
            <a:r>
              <a:rPr lang="en-US" altLang="en-US" sz="2000">
                <a:latin typeface="Calibri" pitchFamily="34" charset="0"/>
              </a:rPr>
              <a:t>Direct responses to users inquiries fueled by primary document sources</a:t>
            </a:r>
          </a:p>
          <a:p>
            <a:pPr eaLnBrk="1" hangingPunct="1">
              <a:lnSpc>
                <a:spcPct val="100000"/>
              </a:lnSpc>
              <a:spcBef>
                <a:spcPts val="100"/>
              </a:spcBef>
              <a:spcAft>
                <a:spcPct val="0"/>
              </a:spcAft>
              <a:buClr>
                <a:schemeClr val="tx1"/>
              </a:buClr>
              <a:buSzTx/>
              <a:buFontTx/>
              <a:buNone/>
            </a:pPr>
            <a:endParaRPr lang="en-US" altLang="en-US" sz="2000" b="1"/>
          </a:p>
          <a:p>
            <a:pPr eaLnBrk="1" hangingPunct="1">
              <a:lnSpc>
                <a:spcPct val="100000"/>
              </a:lnSpc>
              <a:spcBef>
                <a:spcPts val="100"/>
              </a:spcBef>
              <a:spcAft>
                <a:spcPct val="0"/>
              </a:spcAft>
              <a:buClr>
                <a:schemeClr val="tx1"/>
              </a:buClr>
              <a:buSzTx/>
              <a:buFontTx/>
              <a:buNone/>
            </a:pPr>
            <a:r>
              <a:rPr lang="en-US" altLang="en-US" sz="2000" b="1"/>
              <a:t>How does it work?</a:t>
            </a:r>
          </a:p>
          <a:p>
            <a:pPr eaLnBrk="1" fontAlgn="ctr" hangingPunct="1">
              <a:lnSpc>
                <a:spcPct val="100000"/>
              </a:lnSpc>
              <a:spcBef>
                <a:spcPct val="20000"/>
              </a:spcBef>
              <a:spcAft>
                <a:spcPct val="0"/>
              </a:spcAft>
              <a:buClr>
                <a:schemeClr val="tx1"/>
              </a:buClr>
              <a:buSzTx/>
              <a:buFont typeface="Wingdings" pitchFamily="2" charset="2"/>
              <a:buNone/>
            </a:pPr>
            <a:r>
              <a:rPr lang="en-US" altLang="en-US" sz="2000">
                <a:latin typeface="Calibri" pitchFamily="34" charset="0"/>
                <a:sym typeface="Helvetica Light" charset="0"/>
              </a:rPr>
              <a:t>Interprets and answers user questions based on source data and returns candidate responses with associated confidence levels and links to supporting evidence.  </a:t>
            </a:r>
          </a:p>
          <a:p>
            <a:pPr eaLnBrk="1" fontAlgn="ctr" hangingPunct="1">
              <a:lnSpc>
                <a:spcPct val="100000"/>
              </a:lnSpc>
              <a:spcBef>
                <a:spcPct val="20000"/>
              </a:spcBef>
              <a:spcAft>
                <a:spcPct val="0"/>
              </a:spcAft>
              <a:buClr>
                <a:schemeClr val="tx1"/>
              </a:buClr>
              <a:buSzTx/>
              <a:buFont typeface="Wingdings" pitchFamily="2" charset="2"/>
              <a:buNone/>
            </a:pPr>
            <a:endParaRPr lang="en-US" altLang="en-US" sz="2000"/>
          </a:p>
          <a:p>
            <a:pPr eaLnBrk="1" hangingPunct="1">
              <a:lnSpc>
                <a:spcPct val="100000"/>
              </a:lnSpc>
              <a:spcBef>
                <a:spcPts val="100"/>
              </a:spcBef>
              <a:spcAft>
                <a:spcPct val="0"/>
              </a:spcAft>
              <a:buClr>
                <a:schemeClr val="tx1"/>
              </a:buClr>
              <a:buSzTx/>
              <a:buFont typeface="Wingdings" pitchFamily="2" charset="2"/>
              <a:buNone/>
            </a:pPr>
            <a:r>
              <a:rPr lang="en-US" altLang="en-US" sz="2000" b="1"/>
              <a:t>Use Cases-</a:t>
            </a:r>
            <a:endParaRPr lang="en-US" altLang="en-US" sz="2000"/>
          </a:p>
          <a:p>
            <a:pPr eaLnBrk="1" fontAlgn="b" hangingPunct="1">
              <a:lnSpc>
                <a:spcPct val="100000"/>
              </a:lnSpc>
              <a:spcBef>
                <a:spcPct val="20000"/>
              </a:spcBef>
              <a:spcAft>
                <a:spcPct val="0"/>
              </a:spcAft>
              <a:buClr>
                <a:schemeClr val="tx1"/>
              </a:buClr>
              <a:buSzTx/>
              <a:buFont typeface="Wingdings" pitchFamily="2" charset="2"/>
              <a:buNone/>
            </a:pPr>
            <a:r>
              <a:rPr lang="en-US" altLang="en-US" sz="2000" b="1">
                <a:latin typeface="Calibri" pitchFamily="34" charset="0"/>
                <a:sym typeface="Helvetica Light" charset="0"/>
              </a:rPr>
              <a:t>Healthcare</a:t>
            </a:r>
            <a:r>
              <a:rPr lang="en-US" altLang="en-US" sz="2000">
                <a:latin typeface="Calibri" pitchFamily="34" charset="0"/>
                <a:sym typeface="Helvetica Light" charset="0"/>
              </a:rPr>
              <a:t>:  What is a stroke?  What is the cause of Wilson Disease?   </a:t>
            </a:r>
          </a:p>
          <a:p>
            <a:pPr eaLnBrk="1" fontAlgn="b" hangingPunct="1">
              <a:lnSpc>
                <a:spcPct val="100000"/>
              </a:lnSpc>
              <a:spcBef>
                <a:spcPct val="20000"/>
              </a:spcBef>
              <a:spcAft>
                <a:spcPct val="0"/>
              </a:spcAft>
              <a:buClr>
                <a:schemeClr val="tx1"/>
              </a:buClr>
              <a:buSzTx/>
              <a:buFont typeface="Wingdings" pitchFamily="2" charset="2"/>
              <a:buNone/>
            </a:pPr>
            <a:r>
              <a:rPr lang="en-US" altLang="en-US" sz="2000" b="1">
                <a:latin typeface="Calibri" pitchFamily="34" charset="0"/>
                <a:sym typeface="Helvetica Light" charset="0"/>
              </a:rPr>
              <a:t>Travel:</a:t>
            </a:r>
            <a:r>
              <a:rPr lang="en-US" altLang="en-US" sz="2000">
                <a:latin typeface="Calibri" pitchFamily="34" charset="0"/>
                <a:sym typeface="Helvetica Light" charset="0"/>
              </a:rPr>
              <a:t> Where is the best place to stay in Prague?</a:t>
            </a:r>
          </a:p>
        </p:txBody>
      </p:sp>
    </p:spTree>
    <p:extLst>
      <p:ext uri="{BB962C8B-B14F-4D97-AF65-F5344CB8AC3E}">
        <p14:creationId xmlns:p14="http://schemas.microsoft.com/office/powerpoint/2010/main" val="3274221077"/>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smtClean="0"/>
              <a:t>QuestionAndAnswer qat = new QuestionAndAnswer();</a:t>
            </a:r>
            <a:br>
              <a:rPr lang="en-US" sz="2400" smtClean="0"/>
            </a:br>
            <a:r>
              <a:rPr lang="en-US" sz="2400" smtClean="0"/>
              <a:t>try {</a:t>
            </a:r>
            <a:br>
              <a:rPr lang="en-US" sz="2400" smtClean="0"/>
            </a:br>
            <a:r>
              <a:rPr lang="en-US" sz="2400" smtClean="0"/>
              <a:t>qat.setUsernameAndPassword( .. , .. );</a:t>
            </a:r>
            <a:br>
              <a:rPr lang="en-US" sz="2400" smtClean="0"/>
            </a:br>
            <a:r>
              <a:rPr lang="en-US" sz="2400" smtClean="0"/>
              <a:t>qat.setEndPoint("..");</a:t>
            </a:r>
            <a:br>
              <a:rPr lang="en-US" sz="2400" smtClean="0"/>
            </a:br>
            <a:r>
              <a:rPr lang="en-US" sz="2400" smtClean="0"/>
              <a:t>} catch (Exception e1) {</a:t>
            </a:r>
            <a:br>
              <a:rPr lang="en-US" sz="2400" smtClean="0"/>
            </a:br>
            <a:r>
              <a:rPr lang="en-US" sz="2400" smtClean="0"/>
              <a:t>	e1.printStackTrace();</a:t>
            </a:r>
            <a:br>
              <a:rPr lang="en-US" sz="2400" smtClean="0"/>
            </a:br>
            <a:r>
              <a:rPr lang="en-US" sz="2400" smtClean="0"/>
              <a:t>}</a:t>
            </a:r>
            <a:br>
              <a:rPr lang="en-US" sz="2400" smtClean="0"/>
            </a:br>
            <a:r>
              <a:rPr lang="en-US" sz="2400" smtClean="0"/>
              <a:t>qat.setDataset(</a:t>
            </a:r>
            <a:br>
              <a:rPr lang="en-US" sz="2400" smtClean="0"/>
            </a:br>
            <a:r>
              <a:rPr lang="en-US" sz="2400" smtClean="0"/>
              <a:t>	QuestionAndAnswerDataset.</a:t>
            </a:r>
            <a:r>
              <a:rPr lang="en-US" sz="2400" i="1" smtClean="0"/>
              <a:t>HEALTHCARE</a:t>
            </a:r>
            <a:br>
              <a:rPr lang="en-US" sz="2400" i="1" smtClean="0"/>
            </a:br>
            <a:r>
              <a:rPr lang="en-US" sz="2400" i="1" smtClean="0"/>
              <a:t>);</a:t>
            </a:r>
            <a:br>
              <a:rPr lang="en-US" sz="2400" i="1" smtClean="0"/>
            </a:br>
            <a:r>
              <a:rPr lang="en-US" sz="2400" smtClean="0"/>
              <a:t>WatsonAnswer watsonAnswers = qat.ask(</a:t>
            </a:r>
            <a:br>
              <a:rPr lang="en-US" sz="2400" smtClean="0"/>
            </a:br>
            <a:r>
              <a:rPr lang="en-US" sz="2400" smtClean="0"/>
              <a:t>	"What is Migrane?"</a:t>
            </a:r>
            <a:br>
              <a:rPr lang="en-US" sz="2400" smtClean="0"/>
            </a:br>
            <a:r>
              <a:rPr lang="en-US" sz="2400" smtClean="0"/>
              <a:t>);</a:t>
            </a:r>
            <a:br>
              <a:rPr lang="en-US" sz="2400" smtClean="0"/>
            </a:br>
            <a:r>
              <a:rPr lang="en-US" sz="2400" smtClean="0"/>
              <a:t/>
            </a:r>
            <a:br>
              <a:rPr lang="en-US" sz="2400" smtClean="0"/>
            </a:br>
            <a:r>
              <a:rPr lang="en-US" sz="2400" smtClean="0"/>
              <a:t>System.</a:t>
            </a:r>
            <a:r>
              <a:rPr lang="en-US" sz="2400" i="1" smtClean="0"/>
              <a:t>out.println(watsonAnswers);</a:t>
            </a:r>
            <a:endParaRPr lang="en-US" sz="2400"/>
          </a:p>
        </p:txBody>
      </p:sp>
      <p:sp>
        <p:nvSpPr>
          <p:cNvPr id="3" name="Slide Number Placeholder 2"/>
          <p:cNvSpPr>
            <a:spLocks noGrp="1"/>
          </p:cNvSpPr>
          <p:nvPr>
            <p:ph type="sldNum" sz="quarter" idx="11"/>
          </p:nvPr>
        </p:nvSpPr>
        <p:spPr/>
        <p:txBody>
          <a:bodyPr/>
          <a:lstStyle/>
          <a:p>
            <a:pPr>
              <a:defRPr/>
            </a:pPr>
            <a:r>
              <a:rPr lang="en-US" altLang="en-US" smtClean="0"/>
              <a:t>  </a:t>
            </a:r>
          </a:p>
          <a:p>
            <a:pPr>
              <a:defRPr/>
            </a:pPr>
            <a:fld id="{887C11B9-1610-4275-8063-1B8FA23743A8}" type="slidenum">
              <a:rPr lang="en-US" altLang="en-US" smtClean="0"/>
              <a:pPr>
                <a:defRPr/>
              </a:pPr>
              <a:t>16</a:t>
            </a:fld>
            <a:endParaRPr lang="en-US" altLang="en-US"/>
          </a:p>
        </p:txBody>
      </p:sp>
      <p:sp>
        <p:nvSpPr>
          <p:cNvPr id="4" name="Title 1"/>
          <p:cNvSpPr txBox="1">
            <a:spLocks/>
          </p:cNvSpPr>
          <p:nvPr/>
        </p:nvSpPr>
        <p:spPr bwMode="auto">
          <a:xfrm>
            <a:off x="454025" y="380986"/>
            <a:ext cx="8766175" cy="4302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eaLnBrk="0" hangingPunct="0"/>
            <a:r>
              <a:rPr lang="en-US" altLang="en-US" sz="2800" smtClean="0">
                <a:latin typeface="Arial" pitchFamily="34" charset="0"/>
              </a:rPr>
              <a:t>Question and Answer </a:t>
            </a:r>
            <a:endParaRPr kumimoji="0" lang="en-US" altLang="en-US" sz="2800" b="1" i="0" u="none" strike="noStrike" kern="0" cap="none" spc="0" normalizeH="0" baseline="0" noProof="0" smtClean="0">
              <a:ln>
                <a:noFill/>
              </a:ln>
              <a:solidFill>
                <a:schemeClr val="tx1"/>
              </a:solidFill>
              <a:effectLst/>
              <a:uLnTx/>
              <a:uFillTx/>
              <a:latin typeface="Arial" pitchFamily="34" charset="0"/>
              <a:ea typeface="+mj-ea"/>
              <a:cs typeface="ヒラギノ角ゴ Pro W3"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4"/>
          <p:cNvSpPr>
            <a:spLocks noGrp="1"/>
          </p:cNvSpPr>
          <p:nvPr>
            <p:ph type="title" idx="4294967295"/>
          </p:nvPr>
        </p:nvSpPr>
        <p:spPr>
          <a:xfrm>
            <a:off x="457200" y="380986"/>
            <a:ext cx="5943600" cy="862013"/>
          </a:xfrm>
        </p:spPr>
        <p:txBody>
          <a:bodyPr/>
          <a:lstStyle/>
          <a:p>
            <a:r>
              <a:rPr lang="en-US" altLang="en-US" smtClean="0">
                <a:latin typeface="Arial" pitchFamily="34" charset="0"/>
              </a:rPr>
              <a:t>Language Identification</a:t>
            </a:r>
          </a:p>
        </p:txBody>
      </p:sp>
      <p:pic>
        <p:nvPicPr>
          <p:cNvPr id="26627" name="Picture 7"/>
          <p:cNvPicPr>
            <a:picLocks noChangeAspect="1"/>
          </p:cNvPicPr>
          <p:nvPr/>
        </p:nvPicPr>
        <p:blipFill>
          <a:blip r:embed="rId3">
            <a:extLst>
              <a:ext uri="{28A0092B-C50C-407E-A947-70E740481C1C}">
                <a14:useLocalDpi xmlns:a14="http://schemas.microsoft.com/office/drawing/2010/main" val="0"/>
              </a:ext>
            </a:extLst>
          </a:blip>
          <a:srcRect l="32211" t="38542" r="16252" b="11459"/>
          <a:stretch>
            <a:fillRect/>
          </a:stretch>
        </p:blipFill>
        <p:spPr bwMode="auto">
          <a:xfrm>
            <a:off x="4735513" y="2057400"/>
            <a:ext cx="4191000" cy="191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28" name="Content Placeholder 2"/>
          <p:cNvSpPr txBox="1">
            <a:spLocks/>
          </p:cNvSpPr>
          <p:nvPr/>
        </p:nvSpPr>
        <p:spPr bwMode="auto">
          <a:xfrm>
            <a:off x="381000" y="1600200"/>
            <a:ext cx="4186238"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eaLnBrk="1" hangingPunct="1">
              <a:lnSpc>
                <a:spcPct val="100000"/>
              </a:lnSpc>
              <a:spcBef>
                <a:spcPts val="100"/>
              </a:spcBef>
              <a:spcAft>
                <a:spcPct val="0"/>
              </a:spcAft>
              <a:buClr>
                <a:schemeClr val="tx1"/>
              </a:buClr>
              <a:buSzTx/>
              <a:buFontTx/>
              <a:buNone/>
            </a:pPr>
            <a:r>
              <a:rPr lang="en-US" altLang="en-US" sz="2400" b="1">
                <a:ea typeface="ヒラギノ角ゴ Pro W3"/>
                <a:cs typeface="ヒラギノ角ゴ Pro W3"/>
              </a:rPr>
              <a:t>What is it?</a:t>
            </a:r>
          </a:p>
          <a:p>
            <a:pPr eaLnBrk="1" fontAlgn="b" hangingPunct="1">
              <a:lnSpc>
                <a:spcPct val="100000"/>
              </a:lnSpc>
              <a:spcBef>
                <a:spcPct val="20000"/>
              </a:spcBef>
              <a:spcAft>
                <a:spcPct val="0"/>
              </a:spcAft>
              <a:buClr>
                <a:schemeClr val="tx1"/>
              </a:buClr>
              <a:buSzTx/>
              <a:buFont typeface="Wingdings" pitchFamily="2" charset="2"/>
              <a:buNone/>
            </a:pPr>
            <a:r>
              <a:rPr lang="en-US" altLang="en-US" sz="2400">
                <a:latin typeface="Calibri" pitchFamily="34" charset="0"/>
              </a:rPr>
              <a:t>Identifies the language in which text is written</a:t>
            </a:r>
          </a:p>
          <a:p>
            <a:pPr eaLnBrk="1" hangingPunct="1">
              <a:lnSpc>
                <a:spcPct val="100000"/>
              </a:lnSpc>
              <a:spcBef>
                <a:spcPts val="100"/>
              </a:spcBef>
              <a:spcAft>
                <a:spcPct val="0"/>
              </a:spcAft>
              <a:buClr>
                <a:schemeClr val="tx1"/>
              </a:buClr>
              <a:buSzTx/>
              <a:buFontTx/>
              <a:buNone/>
            </a:pPr>
            <a:endParaRPr lang="en-US" altLang="en-US" sz="2400" b="1">
              <a:ea typeface="ヒラギノ角ゴ Pro W3"/>
              <a:cs typeface="ヒラギノ角ゴ Pro W3"/>
            </a:endParaRPr>
          </a:p>
          <a:p>
            <a:pPr eaLnBrk="1" hangingPunct="1">
              <a:lnSpc>
                <a:spcPct val="100000"/>
              </a:lnSpc>
              <a:spcBef>
                <a:spcPts val="100"/>
              </a:spcBef>
              <a:spcAft>
                <a:spcPct val="0"/>
              </a:spcAft>
              <a:buClr>
                <a:schemeClr val="tx1"/>
              </a:buClr>
              <a:buSzTx/>
              <a:buFontTx/>
              <a:buNone/>
            </a:pPr>
            <a:r>
              <a:rPr lang="en-US" altLang="en-US" sz="2400" b="1">
                <a:ea typeface="ヒラギノ角ゴ Pro W3"/>
                <a:cs typeface="ヒラギノ角ゴ Pro W3"/>
              </a:rPr>
              <a:t>How does it work?</a:t>
            </a:r>
          </a:p>
          <a:p>
            <a:pPr eaLnBrk="1" hangingPunct="1">
              <a:lnSpc>
                <a:spcPct val="100000"/>
              </a:lnSpc>
              <a:spcBef>
                <a:spcPct val="20000"/>
              </a:spcBef>
              <a:spcAft>
                <a:spcPct val="0"/>
              </a:spcAft>
              <a:buClr>
                <a:schemeClr val="tx1"/>
              </a:buClr>
              <a:buSzTx/>
              <a:buFont typeface="Wingdings" pitchFamily="2" charset="2"/>
              <a:buNone/>
            </a:pPr>
            <a:r>
              <a:rPr lang="en-US" altLang="en-US" sz="2400">
                <a:latin typeface="Calibri" pitchFamily="34" charset="0"/>
                <a:sym typeface="Helvetica Light" charset="0"/>
              </a:rPr>
              <a:t>Can be used in tandem with the Machine Translation service. </a:t>
            </a:r>
          </a:p>
          <a:p>
            <a:pPr eaLnBrk="1" hangingPunct="1">
              <a:lnSpc>
                <a:spcPct val="100000"/>
              </a:lnSpc>
              <a:spcBef>
                <a:spcPct val="20000"/>
              </a:spcBef>
              <a:spcAft>
                <a:spcPct val="0"/>
              </a:spcAft>
              <a:buClr>
                <a:schemeClr val="tx1"/>
              </a:buClr>
              <a:buSzTx/>
              <a:buFont typeface="Wingdings" pitchFamily="2" charset="2"/>
              <a:buNone/>
            </a:pPr>
            <a:endParaRPr lang="en-US" altLang="en-US" sz="2400">
              <a:latin typeface="Calibri" pitchFamily="34" charset="0"/>
              <a:sym typeface="Helvetica Light" charset="0"/>
            </a:endParaRPr>
          </a:p>
          <a:p>
            <a:pPr>
              <a:lnSpc>
                <a:spcPct val="100000"/>
              </a:lnSpc>
              <a:spcBef>
                <a:spcPts val="100"/>
              </a:spcBef>
              <a:spcAft>
                <a:spcPct val="0"/>
              </a:spcAft>
              <a:buClr>
                <a:schemeClr val="tx1"/>
              </a:buClr>
              <a:buSzTx/>
              <a:buFont typeface="Wingdings" pitchFamily="2" charset="2"/>
              <a:buNone/>
            </a:pPr>
            <a:r>
              <a:rPr lang="en-US" altLang="en-US" sz="2400" b="1"/>
              <a:t>Use Cases-</a:t>
            </a:r>
            <a:endParaRPr lang="en-US" altLang="en-US" sz="2400"/>
          </a:p>
          <a:p>
            <a:pPr eaLnBrk="1" hangingPunct="1">
              <a:lnSpc>
                <a:spcPct val="100000"/>
              </a:lnSpc>
              <a:spcBef>
                <a:spcPct val="20000"/>
              </a:spcBef>
              <a:spcAft>
                <a:spcPct val="0"/>
              </a:spcAft>
              <a:buClr>
                <a:schemeClr val="tx1"/>
              </a:buClr>
              <a:buSzTx/>
              <a:buFont typeface="Wingdings" pitchFamily="2" charset="2"/>
              <a:buNone/>
            </a:pPr>
            <a:r>
              <a:rPr lang="en-US" altLang="en-US" sz="2400">
                <a:latin typeface="Calibri" pitchFamily="34" charset="0"/>
              </a:rPr>
              <a:t>A building block for Machine Translation and future tech. </a:t>
            </a:r>
            <a:endParaRPr lang="en-US" altLang="ja-JP" sz="2400">
              <a:latin typeface="Calibri" pitchFamily="34" charset="0"/>
            </a:endParaRPr>
          </a:p>
        </p:txBody>
      </p:sp>
    </p:spTree>
    <p:extLst>
      <p:ext uri="{BB962C8B-B14F-4D97-AF65-F5344CB8AC3E}">
        <p14:creationId xmlns:p14="http://schemas.microsoft.com/office/powerpoint/2010/main" val="1035463556"/>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smtClean="0"/>
              <a:t>LanguageIdentification lit = new LanguageIdentification();</a:t>
            </a:r>
            <a:br>
              <a:rPr lang="en-US" sz="2400" smtClean="0"/>
            </a:br>
            <a:r>
              <a:rPr lang="en-US" sz="2400" smtClean="0"/>
              <a:t>try {</a:t>
            </a:r>
            <a:br>
              <a:rPr lang="en-US" sz="2400" smtClean="0"/>
            </a:br>
            <a:r>
              <a:rPr lang="en-US" sz="2400" smtClean="0"/>
              <a:t>	lit.setUsernameAndPassword(.. , .. );</a:t>
            </a:r>
            <a:br>
              <a:rPr lang="en-US" sz="2400" smtClean="0"/>
            </a:br>
            <a:r>
              <a:rPr lang="en-US" sz="2400" smtClean="0"/>
              <a:t>	lit.setEndPoint(..);</a:t>
            </a:r>
            <a:br>
              <a:rPr lang="en-US" sz="2400" smtClean="0"/>
            </a:br>
            <a:r>
              <a:rPr lang="en-US" sz="2400" smtClean="0"/>
              <a:t>} catch (Exception e1) {</a:t>
            </a:r>
            <a:br>
              <a:rPr lang="en-US" sz="2400" smtClean="0"/>
            </a:br>
            <a:r>
              <a:rPr lang="en-US" sz="2400" smtClean="0"/>
              <a:t>	e1.printStackTrace();</a:t>
            </a:r>
            <a:br>
              <a:rPr lang="en-US" sz="2400" smtClean="0"/>
            </a:br>
            <a:r>
              <a:rPr lang="en-US" sz="2400" smtClean="0"/>
              <a:t>}</a:t>
            </a:r>
            <a:br>
              <a:rPr lang="en-US" sz="2400" smtClean="0"/>
            </a:br>
            <a:r>
              <a:rPr lang="en-US" sz="2400" smtClean="0"/>
              <a:t/>
            </a:r>
            <a:br>
              <a:rPr lang="en-US" sz="2400" smtClean="0"/>
            </a:br>
            <a:r>
              <a:rPr lang="en-US" sz="2400" smtClean="0"/>
              <a:t>IdentifiedLanguage lang = lit.identify(</a:t>
            </a:r>
            <a:br>
              <a:rPr lang="en-US" sz="2400" smtClean="0"/>
            </a:br>
            <a:r>
              <a:rPr lang="en-US" sz="2400" smtClean="0"/>
              <a:t>	"Good Morning"</a:t>
            </a:r>
            <a:br>
              <a:rPr lang="en-US" sz="2400" smtClean="0"/>
            </a:br>
            <a:r>
              <a:rPr lang="en-US" sz="2400" smtClean="0"/>
              <a:t>);</a:t>
            </a:r>
            <a:br>
              <a:rPr lang="en-US" sz="2400" smtClean="0"/>
            </a:br>
            <a:r>
              <a:rPr lang="en-US" sz="2400" smtClean="0"/>
              <a:t/>
            </a:r>
            <a:br>
              <a:rPr lang="en-US" sz="2400" smtClean="0"/>
            </a:br>
            <a:r>
              <a:rPr lang="en-US" sz="2400" smtClean="0"/>
              <a:t>System.</a:t>
            </a:r>
            <a:r>
              <a:rPr lang="en-US" sz="2400" i="1" smtClean="0"/>
              <a:t>out.println(lang);</a:t>
            </a:r>
            <a:endParaRPr lang="en-US" sz="2400"/>
          </a:p>
        </p:txBody>
      </p:sp>
      <p:sp>
        <p:nvSpPr>
          <p:cNvPr id="3" name="Slide Number Placeholder 2"/>
          <p:cNvSpPr>
            <a:spLocks noGrp="1"/>
          </p:cNvSpPr>
          <p:nvPr>
            <p:ph type="sldNum" sz="quarter" idx="11"/>
          </p:nvPr>
        </p:nvSpPr>
        <p:spPr/>
        <p:txBody>
          <a:bodyPr/>
          <a:lstStyle/>
          <a:p>
            <a:pPr>
              <a:defRPr/>
            </a:pPr>
            <a:r>
              <a:rPr lang="en-US" altLang="en-US" smtClean="0"/>
              <a:t>  </a:t>
            </a:r>
          </a:p>
          <a:p>
            <a:pPr>
              <a:defRPr/>
            </a:pPr>
            <a:fld id="{887C11B9-1610-4275-8063-1B8FA23743A8}" type="slidenum">
              <a:rPr lang="en-US" altLang="en-US" smtClean="0"/>
              <a:pPr>
                <a:defRPr/>
              </a:pPr>
              <a:t>18</a:t>
            </a:fld>
            <a:endParaRPr lang="en-US" altLang="en-US"/>
          </a:p>
        </p:txBody>
      </p:sp>
      <p:sp>
        <p:nvSpPr>
          <p:cNvPr id="4" name="Title 1"/>
          <p:cNvSpPr txBox="1">
            <a:spLocks/>
          </p:cNvSpPr>
          <p:nvPr/>
        </p:nvSpPr>
        <p:spPr bwMode="auto">
          <a:xfrm>
            <a:off x="454025" y="380986"/>
            <a:ext cx="8766175" cy="4302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eaLnBrk="0" hangingPunct="0"/>
            <a:r>
              <a:rPr lang="en-US" altLang="en-US" sz="2800" smtClean="0">
                <a:latin typeface="Arial" pitchFamily="34" charset="0"/>
              </a:rPr>
              <a:t>Language Identification</a:t>
            </a:r>
            <a:endParaRPr kumimoji="0" lang="en-US" altLang="en-US" sz="2800" b="1" i="0" u="none" strike="noStrike" kern="0" cap="none" spc="0" normalizeH="0" baseline="0" noProof="0" smtClean="0">
              <a:ln>
                <a:noFill/>
              </a:ln>
              <a:solidFill>
                <a:schemeClr val="tx1"/>
              </a:solidFill>
              <a:effectLst/>
              <a:uLnTx/>
              <a:uFillTx/>
              <a:latin typeface="Arial" pitchFamily="34" charset="0"/>
              <a:ea typeface="+mj-ea"/>
              <a:cs typeface="ヒラギノ角ゴ Pro W3"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01888" y="286390"/>
            <a:ext cx="8766175" cy="430213"/>
          </a:xfrm>
        </p:spPr>
        <p:txBody>
          <a:bodyPr/>
          <a:lstStyle/>
          <a:p>
            <a:r>
              <a:rPr lang="en-US" altLang="en-US" dirty="0" smtClean="0">
                <a:latin typeface="Arial" pitchFamily="34" charset="0"/>
              </a:rPr>
              <a:t>Personality </a:t>
            </a:r>
            <a:r>
              <a:rPr lang="en-US" altLang="en-US" dirty="0" smtClean="0">
                <a:latin typeface="Arial" pitchFamily="34" charset="0"/>
              </a:rPr>
              <a:t>Insights</a:t>
            </a:r>
            <a:endParaRPr lang="en-US" altLang="en-US" dirty="0" smtClean="0">
              <a:latin typeface="Arial" pitchFamily="34" charset="0"/>
            </a:endParaRPr>
          </a:p>
        </p:txBody>
      </p:sp>
      <p:sp>
        <p:nvSpPr>
          <p:cNvPr id="27651" name="Content Placeholder 2"/>
          <p:cNvSpPr>
            <a:spLocks noGrp="1"/>
          </p:cNvSpPr>
          <p:nvPr>
            <p:ph idx="4294967295"/>
          </p:nvPr>
        </p:nvSpPr>
        <p:spPr>
          <a:xfrm>
            <a:off x="461963" y="873704"/>
            <a:ext cx="5253037" cy="4525962"/>
          </a:xfrm>
        </p:spPr>
        <p:txBody>
          <a:bodyPr/>
          <a:lstStyle/>
          <a:p>
            <a:pPr marL="0" indent="0">
              <a:spcBef>
                <a:spcPts val="100"/>
              </a:spcBef>
              <a:buFontTx/>
              <a:buNone/>
            </a:pPr>
            <a:r>
              <a:rPr lang="en-US" altLang="en-US" sz="2400" b="1" dirty="0" smtClean="0">
                <a:latin typeface="Arial" pitchFamily="34" charset="0"/>
                <a:ea typeface="ヒラギノ角ゴ Pro W3"/>
                <a:cs typeface="ヒラギノ角ゴ Pro W3"/>
              </a:rPr>
              <a:t>What is it?</a:t>
            </a:r>
          </a:p>
          <a:p>
            <a:pPr>
              <a:buNone/>
            </a:pPr>
            <a:r>
              <a:rPr lang="en-US" altLang="en-US" sz="2400" dirty="0">
                <a:latin typeface="Calibri" pitchFamily="34" charset="0"/>
              </a:rPr>
              <a:t>Personality </a:t>
            </a:r>
            <a:r>
              <a:rPr lang="en-US" sz="2400" dirty="0" smtClean="0">
                <a:latin typeface="Calibri" pitchFamily="34" charset="0"/>
              </a:rPr>
              <a:t>insights </a:t>
            </a:r>
            <a:r>
              <a:rPr lang="en-US" sz="2400" dirty="0">
                <a:latin typeface="Calibri" pitchFamily="34" charset="0"/>
              </a:rPr>
              <a:t>to engage users on their own terms</a:t>
            </a:r>
          </a:p>
          <a:p>
            <a:pPr marL="0" indent="0">
              <a:spcBef>
                <a:spcPts val="100"/>
              </a:spcBef>
              <a:buFontTx/>
              <a:buNone/>
            </a:pPr>
            <a:endParaRPr lang="en-US" altLang="en-US" sz="2400" b="1" dirty="0" smtClean="0">
              <a:latin typeface="Arial" pitchFamily="34" charset="0"/>
              <a:ea typeface="ヒラギノ角ゴ Pro W3"/>
              <a:cs typeface="ヒラギノ角ゴ Pro W3"/>
            </a:endParaRPr>
          </a:p>
          <a:p>
            <a:pPr marL="0" indent="0">
              <a:spcBef>
                <a:spcPts val="100"/>
              </a:spcBef>
              <a:buFontTx/>
              <a:buNone/>
            </a:pPr>
            <a:r>
              <a:rPr lang="en-US" altLang="en-US" sz="2400" b="1" dirty="0" smtClean="0">
                <a:latin typeface="Arial" pitchFamily="34" charset="0"/>
                <a:ea typeface="ヒラギノ角ゴ Pro W3"/>
                <a:cs typeface="ヒラギノ角ゴ Pro W3"/>
              </a:rPr>
              <a:t>How does it work?</a:t>
            </a:r>
          </a:p>
          <a:p>
            <a:pPr marL="0" indent="0" fontAlgn="ctr">
              <a:buFontTx/>
              <a:buNone/>
            </a:pPr>
            <a:r>
              <a:rPr lang="en-US" altLang="en-US" sz="2400" dirty="0" smtClean="0">
                <a:latin typeface="Calibri" pitchFamily="34" charset="0"/>
                <a:sym typeface="Helvetica Light" charset="0"/>
              </a:rPr>
              <a:t> Extracts a set of  personality and social traits based on the way a person communicates.  </a:t>
            </a:r>
            <a:endParaRPr lang="en-US" altLang="en-US" sz="2400" dirty="0" smtClean="0">
              <a:latin typeface="Arial" pitchFamily="34" charset="0"/>
            </a:endParaRPr>
          </a:p>
          <a:p>
            <a:pPr marL="0" indent="0">
              <a:spcBef>
                <a:spcPts val="100"/>
              </a:spcBef>
              <a:buFontTx/>
              <a:buNone/>
            </a:pPr>
            <a:endParaRPr lang="en-US" altLang="en-US" sz="2400" b="1" dirty="0" smtClean="0">
              <a:latin typeface="Arial" pitchFamily="34" charset="0"/>
            </a:endParaRPr>
          </a:p>
          <a:p>
            <a:pPr marL="0" indent="0">
              <a:spcBef>
                <a:spcPts val="100"/>
              </a:spcBef>
              <a:buFontTx/>
              <a:buNone/>
            </a:pPr>
            <a:r>
              <a:rPr lang="en-US" altLang="en-US" sz="2400" b="1" dirty="0" smtClean="0">
                <a:latin typeface="Arial" pitchFamily="34" charset="0"/>
              </a:rPr>
              <a:t>Use Cases-</a:t>
            </a:r>
            <a:endParaRPr lang="en-US" altLang="en-US" sz="2400" dirty="0" smtClean="0">
              <a:latin typeface="Arial" pitchFamily="34" charset="0"/>
            </a:endParaRPr>
          </a:p>
          <a:p>
            <a:pPr marL="0" indent="0">
              <a:spcBef>
                <a:spcPts val="100"/>
              </a:spcBef>
              <a:buFontTx/>
              <a:buNone/>
            </a:pPr>
            <a:r>
              <a:rPr lang="en-US" altLang="en-US" sz="2400" dirty="0" smtClean="0">
                <a:latin typeface="Calibri" pitchFamily="34" charset="0"/>
                <a:sym typeface="Calibri" pitchFamily="34" charset="0"/>
              </a:rPr>
              <a:t>Guiding customer treatment - if a customer calls in, should my representative be friendly, outgoing, or just matter-of-fact</a:t>
            </a:r>
            <a:endParaRPr lang="en-US" altLang="ja-JP" sz="2400" dirty="0" smtClean="0">
              <a:latin typeface="Calibri" pitchFamily="34" charset="0"/>
            </a:endParaRPr>
          </a:p>
        </p:txBody>
      </p:sp>
      <p:pic>
        <p:nvPicPr>
          <p:cNvPr id="27652" name="Picture 6" descr="https://encrypted-tbn0.gstatic.com/images?q=tbn:ANd9GcTAd1eIwq7HLi7TLXg0S97hci6_q0N6LXaMNEOZOuBgszxirNX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9913" y="1651000"/>
            <a:ext cx="1616075" cy="874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53" name="Picture 8" descr="https://encrypted-tbn1.gstatic.com/images?q=tbn:ANd9GcTG3wN1TWQbKVrT4n0C2iIJCzQbJOl2vK5zoci-JD0vJCcEu7v8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7100" y="1711325"/>
            <a:ext cx="814388" cy="814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54"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91488" y="1743075"/>
            <a:ext cx="719137" cy="78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5" name="Flowchart: Merge 8"/>
          <p:cNvSpPr>
            <a:spLocks noChangeArrowheads="1"/>
          </p:cNvSpPr>
          <p:nvPr/>
        </p:nvSpPr>
        <p:spPr bwMode="auto">
          <a:xfrm>
            <a:off x="5867400" y="2754313"/>
            <a:ext cx="2819400" cy="1752600"/>
          </a:xfrm>
          <a:prstGeom prst="flowChartMerge">
            <a:avLst/>
          </a:prstGeom>
          <a:solidFill>
            <a:schemeClr val="accent2"/>
          </a:solidFill>
          <a:ln w="28575">
            <a:solidFill>
              <a:schemeClr val="accent2"/>
            </a:solidFill>
            <a:round/>
            <a:headEnd/>
            <a:tailEnd/>
          </a:ln>
        </p:spPr>
        <p:txBody>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algn="ctr" eaLnBrk="1" hangingPunct="1">
              <a:lnSpc>
                <a:spcPct val="100000"/>
              </a:lnSpc>
              <a:spcAft>
                <a:spcPct val="0"/>
              </a:spcAft>
              <a:buClrTx/>
              <a:buSzTx/>
              <a:buFontTx/>
              <a:buNone/>
            </a:pPr>
            <a:endParaRPr lang="en-US" altLang="en-US" sz="1400">
              <a:solidFill>
                <a:srgbClr val="333333"/>
              </a:solidFill>
            </a:endParaRPr>
          </a:p>
        </p:txBody>
      </p:sp>
      <p:sp>
        <p:nvSpPr>
          <p:cNvPr id="27656" name="Rounded Rectangle 9"/>
          <p:cNvSpPr>
            <a:spLocks noChangeArrowheads="1"/>
          </p:cNvSpPr>
          <p:nvPr/>
        </p:nvSpPr>
        <p:spPr bwMode="auto">
          <a:xfrm>
            <a:off x="6858000" y="3668713"/>
            <a:ext cx="827088" cy="1524000"/>
          </a:xfrm>
          <a:prstGeom prst="roundRect">
            <a:avLst>
              <a:gd name="adj" fmla="val 16667"/>
            </a:avLst>
          </a:prstGeom>
          <a:solidFill>
            <a:schemeClr val="accent2"/>
          </a:solidFill>
          <a:ln w="28575">
            <a:solidFill>
              <a:schemeClr val="accent2"/>
            </a:solidFill>
            <a:round/>
            <a:headEnd/>
            <a:tailEnd/>
          </a:ln>
        </p:spPr>
        <p:txBody>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algn="ctr" eaLnBrk="1" hangingPunct="1">
              <a:lnSpc>
                <a:spcPct val="100000"/>
              </a:lnSpc>
              <a:spcAft>
                <a:spcPct val="0"/>
              </a:spcAft>
              <a:buClrTx/>
              <a:buSzTx/>
              <a:buFontTx/>
              <a:buNone/>
            </a:pPr>
            <a:endParaRPr lang="en-US" altLang="en-US" sz="1400">
              <a:solidFill>
                <a:srgbClr val="333333"/>
              </a:solidFill>
            </a:endParaRPr>
          </a:p>
        </p:txBody>
      </p:sp>
      <p:pic>
        <p:nvPicPr>
          <p:cNvPr id="27657"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76963" y="5192713"/>
            <a:ext cx="2274887" cy="1277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52109452"/>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5"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854870"/>
            <a:ext cx="9131300" cy="5148263"/>
          </a:xfrm>
          <a:prstGeom prst="rect">
            <a:avLst/>
          </a:prstGeom>
          <a:noFill/>
          <a:ln>
            <a:solidFill>
              <a:srgbClr val="00B2F2"/>
            </a:solidFill>
          </a:ln>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 y="980998"/>
            <a:ext cx="9140825" cy="514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63" y="869157"/>
            <a:ext cx="9131300" cy="514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1" descr="IBM_logoNeg.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7200" y="5587208"/>
            <a:ext cx="395288"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Slide Number Placeholder 4"/>
          <p:cNvSpPr>
            <a:spLocks noGrp="1"/>
          </p:cNvSpPr>
          <p:nvPr>
            <p:ph type="sldNum" sz="quarter" idx="11"/>
          </p:nvPr>
        </p:nvSpPr>
        <p:spPr>
          <a:xfrm>
            <a:off x="6553200" y="5609068"/>
            <a:ext cx="2133600" cy="184321"/>
          </a:xfrm>
        </p:spPr>
        <p:txBody>
          <a:bodyPr/>
          <a:lstStyle/>
          <a:p>
            <a:pPr>
              <a:defRPr/>
            </a:pPr>
            <a:fld id="{FDBE100D-3D89-4AF5-8FB3-F4A24C683DEF}" type="slidenum">
              <a:rPr lang="en-US">
                <a:solidFill>
                  <a:srgbClr val="FFFFFF">
                    <a:alpha val="70000"/>
                  </a:srgbClr>
                </a:solidFill>
                <a:latin typeface="Arial" pitchFamily="-105" charset="0"/>
                <a:ea typeface="ヒラギノ角ゴ Pro W3" pitchFamily="-105" charset="-128"/>
                <a:cs typeface="ヒラギノ角ゴ Pro W3" pitchFamily="-105" charset="-128"/>
              </a:rPr>
              <a:pPr>
                <a:defRPr/>
              </a:pPr>
              <a:t>2</a:t>
            </a:fld>
            <a:endParaRPr lang="en-US" dirty="0">
              <a:solidFill>
                <a:srgbClr val="FFFFFF">
                  <a:alpha val="70000"/>
                </a:srgbClr>
              </a:solidFill>
              <a:latin typeface="Arial" pitchFamily="-105" charset="0"/>
              <a:ea typeface="ヒラギノ角ゴ Pro W3" pitchFamily="-105" charset="-128"/>
              <a:cs typeface="ヒラギノ角ゴ Pro W3" pitchFamily="-105" charset="-128"/>
            </a:endParaRPr>
          </a:p>
        </p:txBody>
      </p:sp>
      <p:pic>
        <p:nvPicPr>
          <p:cNvPr id="36" name="Picture 1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246564" y="2277269"/>
            <a:ext cx="65087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562600" y="3593307"/>
            <a:ext cx="6985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230689" y="4942682"/>
            <a:ext cx="6826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4"/>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913063" y="3590132"/>
            <a:ext cx="5588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9"/>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3176589" y="2356644"/>
            <a:ext cx="27781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Footer Placeholder 3"/>
          <p:cNvSpPr>
            <a:spLocks noGrp="1"/>
          </p:cNvSpPr>
          <p:nvPr>
            <p:ph type="ftr" sz="quarter" idx="10"/>
          </p:nvPr>
        </p:nvSpPr>
        <p:spPr>
          <a:xfrm>
            <a:off x="990600" y="5659916"/>
            <a:ext cx="5562600" cy="184321"/>
          </a:xfrm>
        </p:spPr>
        <p:txBody>
          <a:bodyPr/>
          <a:lstStyle/>
          <a:p>
            <a:pPr>
              <a:defRPr/>
            </a:pPr>
            <a:r>
              <a:rPr lang="en-US" sz="600" dirty="0">
                <a:solidFill>
                  <a:srgbClr val="FFFFFF">
                    <a:alpha val="70000"/>
                  </a:srgbClr>
                </a:solidFill>
                <a:latin typeface="Arial" pitchFamily="-105" charset="0"/>
                <a:ea typeface="ヒラギノ角ゴ Pro W3" pitchFamily="-105" charset="-128"/>
                <a:cs typeface="ヒラギノ角ゴ Pro W3" pitchFamily="-105" charset="-128"/>
              </a:rPr>
              <a:t>© 2014 International Business Machines Corporation</a:t>
            </a:r>
          </a:p>
        </p:txBody>
      </p:sp>
      <p:sp>
        <p:nvSpPr>
          <p:cNvPr id="43" name="Content Placeholder 2"/>
          <p:cNvSpPr>
            <a:spLocks noGrp="1"/>
          </p:cNvSpPr>
          <p:nvPr>
            <p:ph idx="1"/>
          </p:nvPr>
        </p:nvSpPr>
        <p:spPr>
          <a:xfrm>
            <a:off x="468086" y="1714500"/>
            <a:ext cx="8305800" cy="457200"/>
          </a:xfrm>
        </p:spPr>
        <p:txBody>
          <a:bodyPr/>
          <a:lstStyle/>
          <a:p>
            <a:pPr marL="0" indent="0">
              <a:buNone/>
            </a:pPr>
            <a:r>
              <a:rPr lang="en-US" dirty="0" smtClean="0"/>
              <a:t>To understand Watson, we need to understand cognitive computing</a:t>
            </a:r>
            <a:endParaRPr lang="en-US" dirty="0"/>
          </a:p>
        </p:txBody>
      </p:sp>
      <p:sp>
        <p:nvSpPr>
          <p:cNvPr id="44" name="Title 1"/>
          <p:cNvSpPr>
            <a:spLocks noGrp="1"/>
          </p:cNvSpPr>
          <p:nvPr>
            <p:ph type="title"/>
          </p:nvPr>
        </p:nvSpPr>
        <p:spPr>
          <a:xfrm>
            <a:off x="457200" y="342825"/>
            <a:ext cx="8229600" cy="579437"/>
          </a:xfrm>
        </p:spPr>
        <p:txBody>
          <a:bodyPr/>
          <a:lstStyle/>
          <a:p>
            <a:r>
              <a:rPr lang="en-US" dirty="0" smtClean="0"/>
              <a:t>What is Watson ?</a:t>
            </a:r>
            <a:endParaRPr lang="en-US" dirty="0"/>
          </a:p>
        </p:txBody>
      </p:sp>
    </p:spTree>
    <p:extLst>
      <p:ext uri="{BB962C8B-B14F-4D97-AF65-F5344CB8AC3E}">
        <p14:creationId xmlns:p14="http://schemas.microsoft.com/office/powerpoint/2010/main" val="347404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heel(1)">
                                      <p:cBhvr>
                                        <p:cTn id="7" dur="7000"/>
                                        <p:tgtEl>
                                          <p:spTgt spid="40"/>
                                        </p:tgtEl>
                                      </p:cBhvr>
                                    </p:animEffect>
                                  </p:childTnLst>
                                </p:cTn>
                              </p:par>
                              <p:par>
                                <p:cTn id="8" presetID="10" presetClass="entr" presetSubtype="0" fill="hold" nodeType="withEffect">
                                  <p:stCondLst>
                                    <p:cond delay="150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1000"/>
                                        <p:tgtEl>
                                          <p:spTgt spid="31"/>
                                        </p:tgtEl>
                                      </p:cBhvr>
                                    </p:animEffect>
                                  </p:childTnLst>
                                </p:cTn>
                              </p:par>
                              <p:par>
                                <p:cTn id="11" presetID="10" presetClass="entr" presetSubtype="0" fill="hold" nodeType="withEffect">
                                  <p:stCondLst>
                                    <p:cond delay="35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1000"/>
                                        <p:tgtEl>
                                          <p:spTgt spid="32"/>
                                        </p:tgtEl>
                                      </p:cBhvr>
                                    </p:animEffect>
                                  </p:childTnLst>
                                </p:cTn>
                              </p:par>
                              <p:par>
                                <p:cTn id="14" presetID="10" presetClass="entr" presetSubtype="0" fill="hold" nodeType="withEffect">
                                  <p:stCondLst>
                                    <p:cond delay="5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smtClean="0"/>
              <a:t>PersonalityInsights pit = new PersonalityInsights();</a:t>
            </a:r>
            <a:br>
              <a:rPr lang="en-US" sz="2000" smtClean="0"/>
            </a:br>
            <a:r>
              <a:rPr lang="en-US" sz="2000" smtClean="0"/>
              <a:t> String realstring = ""; </a:t>
            </a:r>
            <a:br>
              <a:rPr lang="en-US" sz="2000" smtClean="0"/>
            </a:br>
            <a:r>
              <a:rPr lang="en-US" sz="2000" smtClean="0"/>
              <a:t>try {</a:t>
            </a:r>
            <a:br>
              <a:rPr lang="en-US" sz="2000" smtClean="0"/>
            </a:br>
            <a:r>
              <a:rPr lang="en-US" sz="2000" smtClean="0"/>
              <a:t>	pit.setUsernameAndPassword(.. , .. ); 	pit.setEndPoint( .. );</a:t>
            </a:r>
            <a:br>
              <a:rPr lang="en-US" sz="2000" smtClean="0"/>
            </a:br>
            <a:r>
              <a:rPr lang="en-US" sz="2000" smtClean="0"/>
              <a:t>	String str = "TXT TO BE ANALYSED,"; //typically from file/url</a:t>
            </a:r>
            <a:br>
              <a:rPr lang="en-US" sz="2000" smtClean="0"/>
            </a:br>
            <a:r>
              <a:rPr lang="en-US" sz="2000" smtClean="0"/>
              <a:t>	InputStream is = new ByteArrayInputStream(str.getBytes() );</a:t>
            </a:r>
            <a:br>
              <a:rPr lang="en-US" sz="2000" smtClean="0"/>
            </a:br>
            <a:r>
              <a:rPr lang="en-US" sz="2000" smtClean="0"/>
              <a:t>	realstring = </a:t>
            </a:r>
            <a:r>
              <a:rPr lang="en-US" sz="2000" i="1" smtClean="0"/>
              <a:t>getStringFromInputStream(is);</a:t>
            </a:r>
            <a:br>
              <a:rPr lang="en-US" sz="2000" i="1" smtClean="0"/>
            </a:br>
            <a:r>
              <a:rPr lang="en-US" sz="2000" smtClean="0"/>
              <a:t>} catch (Exception e1) {</a:t>
            </a:r>
            <a:br>
              <a:rPr lang="en-US" sz="2000" smtClean="0"/>
            </a:br>
            <a:r>
              <a:rPr lang="en-US" sz="2000" smtClean="0"/>
              <a:t>	e1.printStackTrace();</a:t>
            </a:r>
            <a:br>
              <a:rPr lang="en-US" sz="2000" smtClean="0"/>
            </a:br>
            <a:r>
              <a:rPr lang="en-US" sz="2000" smtClean="0"/>
              <a:t>}</a:t>
            </a:r>
            <a:br>
              <a:rPr lang="en-US" sz="2000" smtClean="0"/>
            </a:br>
            <a:r>
              <a:rPr lang="en-US" sz="2000" smtClean="0"/>
              <a:t>ContentItem cItem = new ContentItem();</a:t>
            </a:r>
            <a:br>
              <a:rPr lang="en-US" sz="2000" smtClean="0"/>
            </a:br>
            <a:r>
              <a:rPr lang="en-US" sz="2000" smtClean="0"/>
              <a:t>cItem.setContent(realstring);</a:t>
            </a:r>
            <a:br>
              <a:rPr lang="en-US" sz="2000" smtClean="0"/>
            </a:br>
            <a:r>
              <a:rPr lang="en-US" sz="2000" smtClean="0"/>
              <a:t>Content content = new Content(); </a:t>
            </a:r>
            <a:br>
              <a:rPr lang="en-US" sz="2000" smtClean="0"/>
            </a:br>
            <a:r>
              <a:rPr lang="en-US" sz="2000" smtClean="0"/>
              <a:t>content.addContentItem(cItem);</a:t>
            </a:r>
            <a:br>
              <a:rPr lang="en-US" sz="2000" smtClean="0"/>
            </a:br>
            <a:r>
              <a:rPr lang="en-US" sz="2000" smtClean="0"/>
              <a:t>Map&lt;String, Object&gt; params = new HashMap&lt;String, Object&gt;();</a:t>
            </a:r>
            <a:br>
              <a:rPr lang="en-US" sz="2000" smtClean="0"/>
            </a:br>
            <a:r>
              <a:rPr lang="en-US" sz="2000" smtClean="0"/>
              <a:t>params.put("text",realstring);</a:t>
            </a:r>
            <a:br>
              <a:rPr lang="en-US" sz="2000" smtClean="0"/>
            </a:br>
            <a:r>
              <a:rPr lang="en-US" sz="2000" smtClean="0"/>
              <a:t/>
            </a:r>
            <a:br>
              <a:rPr lang="en-US" sz="2000" smtClean="0"/>
            </a:br>
            <a:r>
              <a:rPr lang="en-US" sz="2000" smtClean="0"/>
              <a:t>Profile profile = pit.getProfile(params);</a:t>
            </a:r>
            <a:br>
              <a:rPr lang="en-US" sz="2000" smtClean="0"/>
            </a:br>
            <a:r>
              <a:rPr lang="en-US" sz="2000" smtClean="0"/>
              <a:t>System.</a:t>
            </a:r>
            <a:r>
              <a:rPr lang="en-US" sz="2000" i="1" smtClean="0"/>
              <a:t>out.println(profile);</a:t>
            </a:r>
            <a:endParaRPr lang="en-US" sz="2000"/>
          </a:p>
        </p:txBody>
      </p:sp>
      <p:sp>
        <p:nvSpPr>
          <p:cNvPr id="3" name="Slide Number Placeholder 2"/>
          <p:cNvSpPr>
            <a:spLocks noGrp="1"/>
          </p:cNvSpPr>
          <p:nvPr>
            <p:ph type="sldNum" sz="quarter" idx="11"/>
          </p:nvPr>
        </p:nvSpPr>
        <p:spPr/>
        <p:txBody>
          <a:bodyPr/>
          <a:lstStyle/>
          <a:p>
            <a:pPr>
              <a:defRPr/>
            </a:pPr>
            <a:r>
              <a:rPr lang="en-US" altLang="en-US" smtClean="0"/>
              <a:t>  </a:t>
            </a:r>
          </a:p>
          <a:p>
            <a:pPr>
              <a:defRPr/>
            </a:pPr>
            <a:fld id="{887C11B9-1610-4275-8063-1B8FA23743A8}" type="slidenum">
              <a:rPr lang="en-US" altLang="en-US" smtClean="0"/>
              <a:pPr>
                <a:defRPr/>
              </a:pPr>
              <a:t>20</a:t>
            </a:fld>
            <a:endParaRPr lang="en-US" altLang="en-US"/>
          </a:p>
        </p:txBody>
      </p:sp>
      <p:sp>
        <p:nvSpPr>
          <p:cNvPr id="4" name="Title 1"/>
          <p:cNvSpPr txBox="1">
            <a:spLocks/>
          </p:cNvSpPr>
          <p:nvPr/>
        </p:nvSpPr>
        <p:spPr bwMode="auto">
          <a:xfrm>
            <a:off x="454025" y="380986"/>
            <a:ext cx="8766175" cy="4302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eaLnBrk="0" hangingPunct="0"/>
            <a:r>
              <a:rPr lang="en-US" altLang="en-US" sz="2800" dirty="0" smtClean="0">
                <a:latin typeface="Arial" pitchFamily="34" charset="0"/>
              </a:rPr>
              <a:t>Personality </a:t>
            </a:r>
            <a:r>
              <a:rPr lang="en-US" altLang="en-US" sz="2800" dirty="0" smtClean="0">
                <a:latin typeface="Arial" pitchFamily="34" charset="0"/>
              </a:rPr>
              <a:t>Insights</a:t>
            </a:r>
            <a:endParaRPr kumimoji="0" lang="en-US" altLang="en-US" sz="2800" b="1" i="0" u="none" strike="noStrike" kern="0" cap="none" spc="0" normalizeH="0" baseline="0" noProof="0" dirty="0" smtClean="0">
              <a:ln>
                <a:noFill/>
              </a:ln>
              <a:solidFill>
                <a:schemeClr val="tx1"/>
              </a:solidFill>
              <a:effectLst/>
              <a:uLnTx/>
              <a:uFillTx/>
              <a:latin typeface="Arial" pitchFamily="34" charset="0"/>
              <a:ea typeface="+mj-ea"/>
              <a:cs typeface="ヒラギノ角ゴ Pro W3"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2"/>
          <p:cNvSpPr>
            <a:spLocks noGrp="1"/>
          </p:cNvSpPr>
          <p:nvPr>
            <p:ph type="title"/>
          </p:nvPr>
        </p:nvSpPr>
        <p:spPr>
          <a:xfrm>
            <a:off x="454025" y="428284"/>
            <a:ext cx="8766175" cy="430212"/>
          </a:xfrm>
        </p:spPr>
        <p:txBody>
          <a:bodyPr/>
          <a:lstStyle/>
          <a:p>
            <a:r>
              <a:rPr lang="en-US" altLang="en-US" smtClean="0">
                <a:latin typeface="Arial" pitchFamily="34" charset="0"/>
              </a:rPr>
              <a:t>Visualization Rendering</a:t>
            </a:r>
          </a:p>
        </p:txBody>
      </p:sp>
      <p:sp>
        <p:nvSpPr>
          <p:cNvPr id="25603" name="TextBox 6"/>
          <p:cNvSpPr txBox="1">
            <a:spLocks noChangeArrowheads="1"/>
          </p:cNvSpPr>
          <p:nvPr/>
        </p:nvSpPr>
        <p:spPr bwMode="auto">
          <a:xfrm>
            <a:off x="6311900" y="3565525"/>
            <a:ext cx="1752600"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eaLnBrk="1" hangingPunct="1">
              <a:lnSpc>
                <a:spcPct val="100000"/>
              </a:lnSpc>
              <a:spcAft>
                <a:spcPct val="0"/>
              </a:spcAft>
              <a:buClrTx/>
              <a:buSzTx/>
              <a:buFontTx/>
              <a:buNone/>
            </a:pPr>
            <a:r>
              <a:rPr lang="en-US" altLang="en-US" sz="1000"/>
              <a:t>Visionary mobile prototype</a:t>
            </a:r>
          </a:p>
        </p:txBody>
      </p:sp>
      <p:pic>
        <p:nvPicPr>
          <p:cNvPr id="25604" name="Picture 1"/>
          <p:cNvPicPr>
            <a:picLocks noChangeAspect="1"/>
          </p:cNvPicPr>
          <p:nvPr/>
        </p:nvPicPr>
        <p:blipFill>
          <a:blip r:embed="rId3">
            <a:extLst>
              <a:ext uri="{28A0092B-C50C-407E-A947-70E740481C1C}">
                <a14:useLocalDpi xmlns:a14="http://schemas.microsoft.com/office/drawing/2010/main" val="0"/>
              </a:ext>
            </a:extLst>
          </a:blip>
          <a:srcRect l="29501" t="36459" r="30087" b="15625"/>
          <a:stretch>
            <a:fillRect/>
          </a:stretch>
        </p:blipFill>
        <p:spPr bwMode="auto">
          <a:xfrm>
            <a:off x="4997670" y="1148255"/>
            <a:ext cx="3909848" cy="26523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5" name="Content Placeholder 2"/>
          <p:cNvSpPr txBox="1">
            <a:spLocks/>
          </p:cNvSpPr>
          <p:nvPr/>
        </p:nvSpPr>
        <p:spPr bwMode="auto">
          <a:xfrm>
            <a:off x="381000" y="827666"/>
            <a:ext cx="4648200" cy="431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eaLnBrk="1" hangingPunct="1">
              <a:lnSpc>
                <a:spcPct val="100000"/>
              </a:lnSpc>
              <a:spcAft>
                <a:spcPct val="0"/>
              </a:spcAft>
              <a:buClr>
                <a:schemeClr val="tx1"/>
              </a:buClr>
              <a:buSzTx/>
              <a:buFontTx/>
              <a:buNone/>
            </a:pPr>
            <a:r>
              <a:rPr lang="en-US" altLang="en-US" sz="2400" b="1">
                <a:ea typeface="ヒラギノ角ゴ Pro W3"/>
                <a:cs typeface="ヒラギノ角ゴ Pro W3"/>
              </a:rPr>
              <a:t>What is it?</a:t>
            </a:r>
          </a:p>
          <a:p>
            <a:pPr eaLnBrk="1" fontAlgn="b" hangingPunct="1">
              <a:lnSpc>
                <a:spcPct val="100000"/>
              </a:lnSpc>
              <a:spcAft>
                <a:spcPct val="0"/>
              </a:spcAft>
              <a:buClr>
                <a:schemeClr val="tx1"/>
              </a:buClr>
              <a:buSzTx/>
              <a:buFont typeface="Wingdings" pitchFamily="2" charset="2"/>
              <a:buNone/>
            </a:pPr>
            <a:r>
              <a:rPr lang="en-US" altLang="en-US" sz="2400">
                <a:latin typeface="Calibri" pitchFamily="34" charset="0"/>
              </a:rPr>
              <a:t>Graphical representations of data analysis for easier understanding</a:t>
            </a:r>
          </a:p>
          <a:p>
            <a:pPr eaLnBrk="1" hangingPunct="1">
              <a:lnSpc>
                <a:spcPct val="100000"/>
              </a:lnSpc>
              <a:spcAft>
                <a:spcPct val="0"/>
              </a:spcAft>
              <a:buClr>
                <a:schemeClr val="tx1"/>
              </a:buClr>
              <a:buSzTx/>
              <a:buFontTx/>
              <a:buNone/>
            </a:pPr>
            <a:endParaRPr lang="en-US" altLang="en-US" sz="2400" b="1">
              <a:ea typeface="ヒラギノ角ゴ Pro W3"/>
              <a:cs typeface="ヒラギノ角ゴ Pro W3"/>
            </a:endParaRPr>
          </a:p>
          <a:p>
            <a:pPr eaLnBrk="1" hangingPunct="1">
              <a:lnSpc>
                <a:spcPct val="100000"/>
              </a:lnSpc>
              <a:spcAft>
                <a:spcPct val="0"/>
              </a:spcAft>
              <a:buClr>
                <a:schemeClr val="tx1"/>
              </a:buClr>
              <a:buSzTx/>
              <a:buFontTx/>
              <a:buNone/>
            </a:pPr>
            <a:r>
              <a:rPr lang="en-US" altLang="en-US" sz="2400" b="1">
                <a:ea typeface="ヒラギノ角ゴ Pro W3"/>
                <a:cs typeface="ヒラギノ角ゴ Pro W3"/>
              </a:rPr>
              <a:t>How does it work?</a:t>
            </a:r>
          </a:p>
          <a:p>
            <a:pPr>
              <a:lnSpc>
                <a:spcPct val="100000"/>
              </a:lnSpc>
              <a:spcAft>
                <a:spcPct val="0"/>
              </a:spcAft>
              <a:buClr>
                <a:schemeClr val="tx1"/>
              </a:buClr>
              <a:buSzTx/>
              <a:buFont typeface="Wingdings" pitchFamily="2" charset="2"/>
              <a:buNone/>
            </a:pPr>
            <a:r>
              <a:rPr lang="en-US" altLang="en-US" sz="2400">
                <a:latin typeface="Calibri" pitchFamily="34" charset="0"/>
                <a:sym typeface="Helvetica Light" charset="0"/>
              </a:rPr>
              <a:t>Graphically renders data as an interactive visualization that can be easily modified to match user needs, visual styling, and types of data being analyzed. </a:t>
            </a:r>
          </a:p>
          <a:p>
            <a:pPr>
              <a:lnSpc>
                <a:spcPct val="100000"/>
              </a:lnSpc>
              <a:spcAft>
                <a:spcPct val="0"/>
              </a:spcAft>
              <a:buClr>
                <a:schemeClr val="tx1"/>
              </a:buClr>
              <a:buSzTx/>
              <a:buFont typeface="Wingdings" pitchFamily="2" charset="2"/>
              <a:buNone/>
            </a:pPr>
            <a:endParaRPr lang="en-US" altLang="en-US" sz="2400"/>
          </a:p>
          <a:p>
            <a:pPr>
              <a:lnSpc>
                <a:spcPct val="100000"/>
              </a:lnSpc>
              <a:spcAft>
                <a:spcPct val="0"/>
              </a:spcAft>
              <a:buClr>
                <a:schemeClr val="tx1"/>
              </a:buClr>
              <a:buSzTx/>
              <a:buFont typeface="Wingdings" pitchFamily="2" charset="2"/>
              <a:buNone/>
            </a:pPr>
            <a:r>
              <a:rPr lang="en-US" altLang="en-US" sz="2400" b="1"/>
              <a:t>Use Cases-</a:t>
            </a:r>
            <a:endParaRPr lang="en-US" altLang="en-US" sz="2400"/>
          </a:p>
          <a:p>
            <a:pPr eaLnBrk="1" fontAlgn="b" hangingPunct="1">
              <a:lnSpc>
                <a:spcPct val="100000"/>
              </a:lnSpc>
              <a:spcAft>
                <a:spcPct val="0"/>
              </a:spcAft>
              <a:buClr>
                <a:schemeClr val="tx1"/>
              </a:buClr>
              <a:buSzTx/>
              <a:buFont typeface="Wingdings" pitchFamily="2" charset="2"/>
              <a:buNone/>
            </a:pPr>
            <a:r>
              <a:rPr lang="en-US" altLang="en-US" sz="2400">
                <a:latin typeface="Calibri" pitchFamily="34" charset="0"/>
                <a:sym typeface="Helvetica Light" charset="0"/>
              </a:rPr>
              <a:t>Representation of neighborhood demographic data as showing income levels centered on geographic locations on maps</a:t>
            </a:r>
          </a:p>
        </p:txBody>
      </p:sp>
    </p:spTree>
    <p:extLst>
      <p:ext uri="{BB962C8B-B14F-4D97-AF65-F5344CB8AC3E}">
        <p14:creationId xmlns:p14="http://schemas.microsoft.com/office/powerpoint/2010/main" val="1325578375"/>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5383"/>
            <a:ext cx="8229600" cy="579437"/>
          </a:xfrm>
        </p:spPr>
        <p:txBody>
          <a:bodyPr/>
          <a:lstStyle/>
          <a:p>
            <a:r>
              <a:rPr lang="en-US" dirty="0" smtClean="0"/>
              <a:t>Speech</a:t>
            </a:r>
            <a:r>
              <a:rPr lang="en-US" dirty="0"/>
              <a:t> </a:t>
            </a:r>
            <a:r>
              <a:rPr lang="en-US" dirty="0" smtClean="0"/>
              <a:t>to Text</a:t>
            </a:r>
            <a:endParaRPr lang="en-US" dirty="0"/>
          </a:p>
        </p:txBody>
      </p:sp>
      <p:sp>
        <p:nvSpPr>
          <p:cNvPr id="4" name="Content Placeholder 2"/>
          <p:cNvSpPr txBox="1">
            <a:spLocks/>
          </p:cNvSpPr>
          <p:nvPr/>
        </p:nvSpPr>
        <p:spPr bwMode="auto">
          <a:xfrm>
            <a:off x="381000" y="1006352"/>
            <a:ext cx="4186238"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17475" indent="-117475" algn="l" rtl="0" eaLnBrk="1" fontAlgn="base" hangingPunct="1">
              <a:spcBef>
                <a:spcPct val="20000"/>
              </a:spcBef>
              <a:spcAft>
                <a:spcPct val="0"/>
              </a:spcAft>
              <a:buClr>
                <a:schemeClr val="tx1"/>
              </a:buClr>
              <a:buFont typeface="Wingdings" pitchFamily="2" charset="2"/>
              <a:buChar char="§"/>
              <a:defRPr sz="2000" b="0" i="0">
                <a:solidFill>
                  <a:srgbClr val="000000"/>
                </a:solidFill>
                <a:latin typeface="+mn-lt"/>
                <a:ea typeface="MS PGothic" pitchFamily="34" charset="-128"/>
                <a:cs typeface="Helvetica Neue Light"/>
              </a:defRPr>
            </a:lvl1pPr>
            <a:lvl2pPr marL="401638" indent="-169863" algn="l" rtl="0" eaLnBrk="1" fontAlgn="base" hangingPunct="1">
              <a:spcBef>
                <a:spcPct val="20000"/>
              </a:spcBef>
              <a:spcAft>
                <a:spcPct val="0"/>
              </a:spcAft>
              <a:buClr>
                <a:schemeClr val="tx1"/>
              </a:buClr>
              <a:buFont typeface="Wingdings" pitchFamily="2" charset="2"/>
              <a:buChar char="§"/>
              <a:defRPr b="0" i="0">
                <a:solidFill>
                  <a:schemeClr val="tx1"/>
                </a:solidFill>
                <a:latin typeface="+mn-lt"/>
                <a:ea typeface="MS PGothic" pitchFamily="34" charset="-128"/>
                <a:cs typeface="Helvetica Neue Light"/>
              </a:defRPr>
            </a:lvl2pPr>
            <a:lvl3pPr marL="630238" indent="-114300" algn="l" rtl="0" eaLnBrk="1" fontAlgn="base" hangingPunct="1">
              <a:spcBef>
                <a:spcPct val="20000"/>
              </a:spcBef>
              <a:spcAft>
                <a:spcPct val="0"/>
              </a:spcAft>
              <a:buClr>
                <a:schemeClr val="tx1"/>
              </a:buClr>
              <a:buFont typeface="Wingdings" pitchFamily="2" charset="2"/>
              <a:buChar char="§"/>
              <a:defRPr sz="1400" b="0" i="0">
                <a:solidFill>
                  <a:schemeClr val="tx1"/>
                </a:solidFill>
                <a:latin typeface="+mn-lt"/>
                <a:ea typeface="MS PGothic" pitchFamily="34" charset="-128"/>
                <a:cs typeface="Helvetica Neue Light"/>
              </a:defRPr>
            </a:lvl3pPr>
            <a:lvl4pPr marL="858838" indent="-114300" algn="l" rtl="0" eaLnBrk="1" fontAlgn="base" hangingPunct="1">
              <a:spcBef>
                <a:spcPct val="20000"/>
              </a:spcBef>
              <a:spcAft>
                <a:spcPct val="0"/>
              </a:spcAft>
              <a:buClr>
                <a:schemeClr val="tx1"/>
              </a:buClr>
              <a:buFont typeface="Wingdings" pitchFamily="2" charset="2"/>
              <a:buChar char="§"/>
              <a:defRPr sz="1400" b="0" i="0">
                <a:solidFill>
                  <a:schemeClr val="tx1"/>
                </a:solidFill>
                <a:latin typeface="+mn-lt"/>
                <a:ea typeface="MS PGothic" pitchFamily="34" charset="-128"/>
                <a:cs typeface="Helvetica Neue Light"/>
              </a:defRPr>
            </a:lvl4pPr>
            <a:lvl5pPr marL="1087438" indent="-114300" algn="l" rtl="0" eaLnBrk="1" fontAlgn="base" hangingPunct="1">
              <a:spcBef>
                <a:spcPct val="20000"/>
              </a:spcBef>
              <a:spcAft>
                <a:spcPct val="0"/>
              </a:spcAft>
              <a:buClr>
                <a:schemeClr val="tx1"/>
              </a:buClr>
              <a:buFont typeface="Wingdings" pitchFamily="2" charset="2"/>
              <a:buChar char="§"/>
              <a:defRPr sz="1200" b="0" i="0">
                <a:solidFill>
                  <a:schemeClr val="tx1"/>
                </a:solidFill>
                <a:latin typeface="+mn-lt"/>
                <a:ea typeface="MS PGothic" pitchFamily="34" charset="-128"/>
                <a:cs typeface="Helvetica Neue Light"/>
              </a:defRPr>
            </a:lvl5pPr>
            <a:lvl6pPr marL="15446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6pPr>
            <a:lvl7pPr marL="20018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7pPr>
            <a:lvl8pPr marL="24590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8pPr>
            <a:lvl9pPr marL="29162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9pPr>
          </a:lstStyle>
          <a:p>
            <a:pPr marL="0" indent="0">
              <a:spcBef>
                <a:spcPts val="100"/>
              </a:spcBef>
              <a:buFontTx/>
              <a:buNone/>
              <a:defRPr/>
            </a:pPr>
            <a:r>
              <a:rPr lang="en-US" sz="1800" b="1" kern="0" dirty="0" smtClean="0">
                <a:solidFill>
                  <a:schemeClr val="tx1"/>
                </a:solidFill>
                <a:cs typeface="ヒラギノ角ゴ Pro W3"/>
              </a:rPr>
              <a:t>What is it?</a:t>
            </a:r>
          </a:p>
          <a:p>
            <a:pPr marL="0" indent="0" fontAlgn="b">
              <a:buFont typeface="Wingdings" pitchFamily="2" charset="2"/>
              <a:buNone/>
              <a:defRPr/>
            </a:pPr>
            <a:r>
              <a:rPr lang="en-US" sz="1800" dirty="0" smtClean="0">
                <a:solidFill>
                  <a:schemeClr val="tx1"/>
                </a:solidFill>
                <a:latin typeface="Calibri" panose="020F0502020204030204" pitchFamily="34" charset="0"/>
              </a:rPr>
              <a:t>Recognition of the words that are being spoken in a live audio stream</a:t>
            </a:r>
            <a:r>
              <a:rPr lang="en-US" sz="1800" dirty="0">
                <a:solidFill>
                  <a:schemeClr val="tx1"/>
                </a:solidFill>
                <a:latin typeface="Calibri" panose="020F0502020204030204" pitchFamily="34" charset="0"/>
              </a:rPr>
              <a:t> </a:t>
            </a:r>
            <a:r>
              <a:rPr lang="en-US" sz="1800" dirty="0" smtClean="0">
                <a:solidFill>
                  <a:schemeClr val="tx1"/>
                </a:solidFill>
                <a:latin typeface="Calibri" panose="020F0502020204030204" pitchFamily="34" charset="0"/>
              </a:rPr>
              <a:t>and transcribes into text</a:t>
            </a:r>
          </a:p>
          <a:p>
            <a:pPr marL="0" indent="0" fontAlgn="b">
              <a:buFont typeface="Wingdings" pitchFamily="2" charset="2"/>
              <a:buNone/>
              <a:defRPr/>
            </a:pPr>
            <a:endParaRPr lang="en-US" sz="1800" b="1" kern="0" dirty="0" smtClean="0">
              <a:solidFill>
                <a:schemeClr val="tx1"/>
              </a:solidFill>
              <a:cs typeface="ヒラギノ角ゴ Pro W3"/>
            </a:endParaRPr>
          </a:p>
          <a:p>
            <a:pPr marL="0" indent="0">
              <a:spcBef>
                <a:spcPts val="100"/>
              </a:spcBef>
              <a:buFontTx/>
              <a:buNone/>
              <a:defRPr/>
            </a:pPr>
            <a:r>
              <a:rPr lang="en-US" sz="1800" b="1" kern="0" dirty="0" smtClean="0">
                <a:solidFill>
                  <a:schemeClr val="tx1"/>
                </a:solidFill>
                <a:cs typeface="ヒラギノ角ゴ Pro W3"/>
              </a:rPr>
              <a:t>How does it work?</a:t>
            </a:r>
          </a:p>
          <a:p>
            <a:pPr marL="0" indent="0" fontAlgn="b">
              <a:buNone/>
              <a:defRPr/>
            </a:pPr>
            <a:r>
              <a:rPr lang="en-US" altLang="en-US" sz="1800" dirty="0" smtClean="0">
                <a:solidFill>
                  <a:schemeClr val="tx1"/>
                </a:solidFill>
                <a:latin typeface="Calibri" panose="020F0502020204030204" pitchFamily="34" charset="0"/>
              </a:rPr>
              <a:t>In addition to converting a raw audio signal into a best-guess of the words that are being spoken, intelligence about the relevant grammar / how language is used within a specific context is incorporated to generate a more accurate transcription. </a:t>
            </a:r>
          </a:p>
          <a:p>
            <a:pPr marL="0" indent="0" fontAlgn="b">
              <a:buNone/>
              <a:defRPr/>
            </a:pPr>
            <a:endParaRPr lang="en-US" altLang="en-US" sz="1800" kern="0" dirty="0" smtClean="0">
              <a:solidFill>
                <a:schemeClr val="tx1"/>
              </a:solidFill>
            </a:endParaRPr>
          </a:p>
          <a:p>
            <a:pPr marL="0" indent="0" eaLnBrk="0" hangingPunct="0">
              <a:spcBef>
                <a:spcPts val="100"/>
              </a:spcBef>
              <a:buFont typeface="Wingdings" pitchFamily="2" charset="2"/>
              <a:buNone/>
              <a:defRPr/>
            </a:pPr>
            <a:r>
              <a:rPr lang="en-US" altLang="en-US" sz="1800" b="1" kern="0" dirty="0" smtClean="0">
                <a:solidFill>
                  <a:schemeClr val="tx1"/>
                </a:solidFill>
              </a:rPr>
              <a:t>Example Use Cases</a:t>
            </a:r>
            <a:endParaRPr lang="en-US" altLang="en-US" sz="1800" kern="0" dirty="0" smtClean="0">
              <a:solidFill>
                <a:schemeClr val="tx1"/>
              </a:solidFill>
            </a:endParaRPr>
          </a:p>
          <a:p>
            <a:pPr marL="173038" indent="-173038" fontAlgn="b">
              <a:buFont typeface="Arial"/>
              <a:buChar char="•"/>
              <a:defRPr/>
            </a:pPr>
            <a:r>
              <a:rPr lang="en-US" altLang="en-US" sz="1800" dirty="0" smtClean="0">
                <a:solidFill>
                  <a:schemeClr val="tx1"/>
                </a:solidFill>
                <a:latin typeface="Calibri" panose="020F0502020204030204" pitchFamily="34" charset="0"/>
              </a:rPr>
              <a:t>Mobile </a:t>
            </a:r>
            <a:r>
              <a:rPr lang="en-US" altLang="en-US" sz="1800" smtClean="0">
                <a:solidFill>
                  <a:schemeClr val="tx1"/>
                </a:solidFill>
                <a:latin typeface="Calibri" panose="020F0502020204030204" pitchFamily="34" charset="0"/>
              </a:rPr>
              <a:t>apps. , Voice-control </a:t>
            </a:r>
            <a:r>
              <a:rPr lang="en-US" altLang="en-US" sz="1800" dirty="0" smtClean="0">
                <a:solidFill>
                  <a:schemeClr val="tx1"/>
                </a:solidFill>
                <a:latin typeface="Calibri" panose="020F0502020204030204" pitchFamily="34" charset="0"/>
              </a:rPr>
              <a:t>of applications / embedded devices. </a:t>
            </a:r>
          </a:p>
          <a:p>
            <a:pPr marL="173038" indent="-173038" fontAlgn="b">
              <a:buFont typeface="Arial"/>
              <a:buChar char="•"/>
              <a:defRPr/>
            </a:pPr>
            <a:r>
              <a:rPr lang="en-US" altLang="en-US" sz="1800" dirty="0" smtClean="0">
                <a:solidFill>
                  <a:schemeClr val="tx1"/>
                </a:solidFill>
                <a:latin typeface="Calibri" panose="020F0502020204030204" pitchFamily="34" charset="0"/>
              </a:rPr>
              <a:t>Transcription of meetings and conference </a:t>
            </a:r>
            <a:r>
              <a:rPr lang="en-US" altLang="en-US" sz="1800" smtClean="0">
                <a:solidFill>
                  <a:schemeClr val="tx1"/>
                </a:solidFill>
                <a:latin typeface="Calibri" panose="020F0502020204030204" pitchFamily="34" charset="0"/>
              </a:rPr>
              <a:t>calls., Dictation </a:t>
            </a:r>
            <a:r>
              <a:rPr lang="en-US" altLang="en-US" sz="1800" dirty="0" smtClean="0">
                <a:solidFill>
                  <a:schemeClr val="tx1"/>
                </a:solidFill>
                <a:latin typeface="Calibri" panose="020F0502020204030204" pitchFamily="34" charset="0"/>
              </a:rPr>
              <a:t>of emails. </a:t>
            </a:r>
            <a:endParaRPr lang="en-US" altLang="en-US" sz="1800" dirty="0">
              <a:solidFill>
                <a:schemeClr val="tx1"/>
              </a:solidFill>
              <a:latin typeface="Calibri" panose="020F0502020204030204" pitchFamily="34" charset="0"/>
            </a:endParaRPr>
          </a:p>
        </p:txBody>
      </p:sp>
      <p:pic>
        <p:nvPicPr>
          <p:cNvPr id="6" name="Picture 5" descr="stt-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752600"/>
            <a:ext cx="1371600" cy="1371600"/>
          </a:xfrm>
          <a:prstGeom prst="rect">
            <a:avLst/>
          </a:prstGeom>
        </p:spPr>
      </p:pic>
      <p:pic>
        <p:nvPicPr>
          <p:cNvPr id="9" name="Picture 8" descr="Screen Shot 2015-01-14 at 5.11.4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3505199"/>
            <a:ext cx="3236235" cy="2185049"/>
          </a:xfrm>
          <a:prstGeom prst="rect">
            <a:avLst/>
          </a:prstGeom>
        </p:spPr>
      </p:pic>
    </p:spTree>
    <p:extLst>
      <p:ext uri="{BB962C8B-B14F-4D97-AF65-F5344CB8AC3E}">
        <p14:creationId xmlns:p14="http://schemas.microsoft.com/office/powerpoint/2010/main" val="23709909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2518"/>
            <a:ext cx="8229600" cy="579437"/>
          </a:xfrm>
        </p:spPr>
        <p:txBody>
          <a:bodyPr/>
          <a:lstStyle/>
          <a:p>
            <a:r>
              <a:rPr lang="en-US" dirty="0" smtClean="0"/>
              <a:t>Text</a:t>
            </a:r>
            <a:r>
              <a:rPr lang="en-US" dirty="0"/>
              <a:t> </a:t>
            </a:r>
            <a:r>
              <a:rPr lang="en-US" dirty="0" smtClean="0"/>
              <a:t>to Speech</a:t>
            </a:r>
            <a:endParaRPr lang="en-US" dirty="0"/>
          </a:p>
        </p:txBody>
      </p:sp>
      <p:sp>
        <p:nvSpPr>
          <p:cNvPr id="4" name="Content Placeholder 2"/>
          <p:cNvSpPr txBox="1">
            <a:spLocks/>
          </p:cNvSpPr>
          <p:nvPr/>
        </p:nvSpPr>
        <p:spPr bwMode="auto">
          <a:xfrm>
            <a:off x="381000" y="930152"/>
            <a:ext cx="4186238"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17475" indent="-117475" algn="l" rtl="0" eaLnBrk="1" fontAlgn="base" hangingPunct="1">
              <a:spcBef>
                <a:spcPct val="20000"/>
              </a:spcBef>
              <a:spcAft>
                <a:spcPct val="0"/>
              </a:spcAft>
              <a:buClr>
                <a:schemeClr val="tx1"/>
              </a:buClr>
              <a:buFont typeface="Wingdings" pitchFamily="2" charset="2"/>
              <a:buChar char="§"/>
              <a:defRPr sz="2000" b="0" i="0">
                <a:solidFill>
                  <a:srgbClr val="000000"/>
                </a:solidFill>
                <a:latin typeface="+mn-lt"/>
                <a:ea typeface="MS PGothic" pitchFamily="34" charset="-128"/>
                <a:cs typeface="Helvetica Neue Light"/>
              </a:defRPr>
            </a:lvl1pPr>
            <a:lvl2pPr marL="401638" indent="-169863" algn="l" rtl="0" eaLnBrk="1" fontAlgn="base" hangingPunct="1">
              <a:spcBef>
                <a:spcPct val="20000"/>
              </a:spcBef>
              <a:spcAft>
                <a:spcPct val="0"/>
              </a:spcAft>
              <a:buClr>
                <a:schemeClr val="tx1"/>
              </a:buClr>
              <a:buFont typeface="Wingdings" pitchFamily="2" charset="2"/>
              <a:buChar char="§"/>
              <a:defRPr b="0" i="0">
                <a:solidFill>
                  <a:schemeClr val="tx1"/>
                </a:solidFill>
                <a:latin typeface="+mn-lt"/>
                <a:ea typeface="MS PGothic" pitchFamily="34" charset="-128"/>
                <a:cs typeface="Helvetica Neue Light"/>
              </a:defRPr>
            </a:lvl2pPr>
            <a:lvl3pPr marL="630238" indent="-114300" algn="l" rtl="0" eaLnBrk="1" fontAlgn="base" hangingPunct="1">
              <a:spcBef>
                <a:spcPct val="20000"/>
              </a:spcBef>
              <a:spcAft>
                <a:spcPct val="0"/>
              </a:spcAft>
              <a:buClr>
                <a:schemeClr val="tx1"/>
              </a:buClr>
              <a:buFont typeface="Wingdings" pitchFamily="2" charset="2"/>
              <a:buChar char="§"/>
              <a:defRPr sz="1400" b="0" i="0">
                <a:solidFill>
                  <a:schemeClr val="tx1"/>
                </a:solidFill>
                <a:latin typeface="+mn-lt"/>
                <a:ea typeface="MS PGothic" pitchFamily="34" charset="-128"/>
                <a:cs typeface="Helvetica Neue Light"/>
              </a:defRPr>
            </a:lvl3pPr>
            <a:lvl4pPr marL="858838" indent="-114300" algn="l" rtl="0" eaLnBrk="1" fontAlgn="base" hangingPunct="1">
              <a:spcBef>
                <a:spcPct val="20000"/>
              </a:spcBef>
              <a:spcAft>
                <a:spcPct val="0"/>
              </a:spcAft>
              <a:buClr>
                <a:schemeClr val="tx1"/>
              </a:buClr>
              <a:buFont typeface="Wingdings" pitchFamily="2" charset="2"/>
              <a:buChar char="§"/>
              <a:defRPr sz="1400" b="0" i="0">
                <a:solidFill>
                  <a:schemeClr val="tx1"/>
                </a:solidFill>
                <a:latin typeface="+mn-lt"/>
                <a:ea typeface="MS PGothic" pitchFamily="34" charset="-128"/>
                <a:cs typeface="Helvetica Neue Light"/>
              </a:defRPr>
            </a:lvl4pPr>
            <a:lvl5pPr marL="1087438" indent="-114300" algn="l" rtl="0" eaLnBrk="1" fontAlgn="base" hangingPunct="1">
              <a:spcBef>
                <a:spcPct val="20000"/>
              </a:spcBef>
              <a:spcAft>
                <a:spcPct val="0"/>
              </a:spcAft>
              <a:buClr>
                <a:schemeClr val="tx1"/>
              </a:buClr>
              <a:buFont typeface="Wingdings" pitchFamily="2" charset="2"/>
              <a:buChar char="§"/>
              <a:defRPr sz="1200" b="0" i="0">
                <a:solidFill>
                  <a:schemeClr val="tx1"/>
                </a:solidFill>
                <a:latin typeface="+mn-lt"/>
                <a:ea typeface="MS PGothic" pitchFamily="34" charset="-128"/>
                <a:cs typeface="Helvetica Neue Light"/>
              </a:defRPr>
            </a:lvl5pPr>
            <a:lvl6pPr marL="15446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6pPr>
            <a:lvl7pPr marL="20018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7pPr>
            <a:lvl8pPr marL="24590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8pPr>
            <a:lvl9pPr marL="29162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9pPr>
          </a:lstStyle>
          <a:p>
            <a:pPr marL="0" indent="0">
              <a:spcBef>
                <a:spcPts val="100"/>
              </a:spcBef>
              <a:buFontTx/>
              <a:buNone/>
              <a:defRPr/>
            </a:pPr>
            <a:r>
              <a:rPr lang="en-US" b="1" kern="0" dirty="0" smtClean="0">
                <a:solidFill>
                  <a:schemeClr val="tx1"/>
                </a:solidFill>
                <a:cs typeface="ヒラギノ角ゴ Pro W3"/>
              </a:rPr>
              <a:t>What is it?</a:t>
            </a:r>
          </a:p>
          <a:p>
            <a:pPr marL="0" indent="0" fontAlgn="b">
              <a:buNone/>
              <a:defRPr/>
            </a:pPr>
            <a:r>
              <a:rPr lang="en-US" dirty="0">
                <a:solidFill>
                  <a:schemeClr val="tx1"/>
                </a:solidFill>
                <a:latin typeface="Calibri" panose="020F0502020204030204" pitchFamily="34" charset="0"/>
              </a:rPr>
              <a:t>Generates an audio file that has a verbal representation of the input text – complete with appropriate cadence and </a:t>
            </a:r>
            <a:r>
              <a:rPr lang="en-US" dirty="0" smtClean="0">
                <a:solidFill>
                  <a:schemeClr val="tx1"/>
                </a:solidFill>
                <a:latin typeface="Calibri" panose="020F0502020204030204" pitchFamily="34" charset="0"/>
              </a:rPr>
              <a:t>intonation</a:t>
            </a:r>
            <a:r>
              <a:rPr lang="en-US" dirty="0">
                <a:solidFill>
                  <a:schemeClr val="tx1"/>
                </a:solidFill>
                <a:latin typeface="Calibri" panose="020F0502020204030204" pitchFamily="34" charset="0"/>
              </a:rPr>
              <a:t>.</a:t>
            </a:r>
            <a:endParaRPr lang="en-US" dirty="0" smtClean="0">
              <a:solidFill>
                <a:schemeClr val="tx1"/>
              </a:solidFill>
              <a:latin typeface="Calibri" panose="020F0502020204030204" pitchFamily="34" charset="0"/>
            </a:endParaRPr>
          </a:p>
          <a:p>
            <a:pPr marL="0" indent="0" fontAlgn="b">
              <a:buNone/>
              <a:defRPr/>
            </a:pPr>
            <a:endParaRPr lang="en-US" b="1" kern="0" dirty="0" smtClean="0">
              <a:solidFill>
                <a:schemeClr val="tx1"/>
              </a:solidFill>
              <a:cs typeface="ヒラギノ角ゴ Pro W3"/>
            </a:endParaRPr>
          </a:p>
          <a:p>
            <a:pPr marL="0" indent="0">
              <a:spcBef>
                <a:spcPts val="100"/>
              </a:spcBef>
              <a:buFontTx/>
              <a:buNone/>
              <a:defRPr/>
            </a:pPr>
            <a:r>
              <a:rPr lang="en-US" b="1" kern="0" dirty="0" smtClean="0">
                <a:solidFill>
                  <a:schemeClr val="tx1"/>
                </a:solidFill>
                <a:cs typeface="ヒラギノ角ゴ Pro W3"/>
              </a:rPr>
              <a:t>How does it work?</a:t>
            </a:r>
          </a:p>
          <a:p>
            <a:pPr marL="0" indent="0" fontAlgn="b">
              <a:buNone/>
              <a:defRPr/>
            </a:pPr>
            <a:r>
              <a:rPr lang="en-US" dirty="0" smtClean="0">
                <a:solidFill>
                  <a:schemeClr val="tx1"/>
                </a:solidFill>
                <a:latin typeface="Calibri" panose="020F0502020204030204" pitchFamily="34" charset="0"/>
              </a:rPr>
              <a:t>Converts </a:t>
            </a:r>
            <a:r>
              <a:rPr lang="en-US" dirty="0">
                <a:solidFill>
                  <a:schemeClr val="tx1"/>
                </a:solidFill>
                <a:latin typeface="Calibri" panose="020F0502020204030204" pitchFamily="34" charset="0"/>
              </a:rPr>
              <a:t>textual input into speech, and provides the option of three voices in English or Spanish, including the American English voice used by Watson in the 2011 Jeopardy match.  </a:t>
            </a:r>
            <a:endParaRPr lang="en-US" dirty="0" smtClean="0">
              <a:solidFill>
                <a:schemeClr val="tx1"/>
              </a:solidFill>
              <a:latin typeface="Calibri" panose="020F0502020204030204" pitchFamily="34" charset="0"/>
            </a:endParaRPr>
          </a:p>
          <a:p>
            <a:pPr marL="0" indent="0" fontAlgn="b">
              <a:buNone/>
              <a:defRPr/>
            </a:pPr>
            <a:endParaRPr lang="en-US" altLang="en-US" b="1" kern="0" dirty="0">
              <a:solidFill>
                <a:schemeClr val="tx1"/>
              </a:solidFill>
              <a:latin typeface="Calibri" panose="020F0502020204030204" pitchFamily="34" charset="0"/>
            </a:endParaRPr>
          </a:p>
          <a:p>
            <a:pPr marL="0" indent="0" fontAlgn="b">
              <a:buNone/>
              <a:defRPr/>
            </a:pPr>
            <a:r>
              <a:rPr lang="en-US" altLang="en-US" b="1" kern="0" dirty="0" smtClean="0">
                <a:solidFill>
                  <a:schemeClr val="tx1"/>
                </a:solidFill>
              </a:rPr>
              <a:t>Example Use Cases</a:t>
            </a:r>
            <a:endParaRPr lang="en-US" altLang="en-US" kern="0" dirty="0" smtClean="0">
              <a:solidFill>
                <a:schemeClr val="tx1"/>
              </a:solidFill>
            </a:endParaRPr>
          </a:p>
          <a:p>
            <a:pPr marL="173038" indent="-173038" fontAlgn="b">
              <a:buFont typeface="Arial"/>
              <a:buChar char="•"/>
              <a:defRPr/>
            </a:pPr>
            <a:r>
              <a:rPr lang="en-US" altLang="ja-JP" dirty="0" smtClean="0">
                <a:solidFill>
                  <a:schemeClr val="tx1"/>
                </a:solidFill>
                <a:latin typeface="Calibri" panose="020F0502020204030204" pitchFamily="34" charset="0"/>
              </a:rPr>
              <a:t>Mobile </a:t>
            </a:r>
            <a:r>
              <a:rPr lang="en-US" altLang="ja-JP" smtClean="0">
                <a:solidFill>
                  <a:schemeClr val="tx1"/>
                </a:solidFill>
                <a:latin typeface="Calibri" panose="020F0502020204030204" pitchFamily="34" charset="0"/>
              </a:rPr>
              <a:t>apps.  Read </a:t>
            </a:r>
            <a:r>
              <a:rPr lang="en-US" altLang="ja-JP" dirty="0">
                <a:solidFill>
                  <a:schemeClr val="tx1"/>
                </a:solidFill>
                <a:latin typeface="Calibri" panose="020F0502020204030204" pitchFamily="34" charset="0"/>
              </a:rPr>
              <a:t>texts / emails aloud. </a:t>
            </a:r>
          </a:p>
        </p:txBody>
      </p:sp>
      <p:pic>
        <p:nvPicPr>
          <p:cNvPr id="8" name="Picture 7" descr="tts-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752600"/>
            <a:ext cx="1371600" cy="1371600"/>
          </a:xfrm>
          <a:prstGeom prst="rect">
            <a:avLst/>
          </a:prstGeom>
        </p:spPr>
      </p:pic>
      <p:pic>
        <p:nvPicPr>
          <p:cNvPr id="9" name="Picture 8" descr="Screen Shot 2015-01-14 at 5.11.3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9286" y="3502464"/>
            <a:ext cx="3217082" cy="1907736"/>
          </a:xfrm>
          <a:prstGeom prst="rect">
            <a:avLst/>
          </a:prstGeom>
        </p:spPr>
      </p:pic>
    </p:spTree>
    <p:extLst>
      <p:ext uri="{BB962C8B-B14F-4D97-AF65-F5344CB8AC3E}">
        <p14:creationId xmlns:p14="http://schemas.microsoft.com/office/powerpoint/2010/main" val="26916397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a:xfrm>
            <a:off x="581487" y="276524"/>
            <a:ext cx="8229600" cy="579437"/>
          </a:xfrm>
        </p:spPr>
        <p:txBody>
          <a:bodyPr/>
          <a:lstStyle/>
          <a:p>
            <a:r>
              <a:rPr lang="en-US" dirty="0" smtClean="0">
                <a:latin typeface="Arial" charset="0"/>
                <a:ea typeface="MS PGothic" charset="0"/>
              </a:rPr>
              <a:t>Concept Insights</a:t>
            </a:r>
            <a:endParaRPr lang="en-US" dirty="0">
              <a:latin typeface="Arial" charset="0"/>
              <a:ea typeface="MS PGothic" charset="0"/>
            </a:endParaRPr>
          </a:p>
        </p:txBody>
      </p:sp>
      <p:sp>
        <p:nvSpPr>
          <p:cNvPr id="53250" name="Content Placeholder 2"/>
          <p:cNvSpPr>
            <a:spLocks noGrp="1"/>
          </p:cNvSpPr>
          <p:nvPr>
            <p:ph idx="4294967295"/>
          </p:nvPr>
        </p:nvSpPr>
        <p:spPr>
          <a:xfrm>
            <a:off x="283779" y="961695"/>
            <a:ext cx="5517931" cy="4964769"/>
          </a:xfrm>
          <a:noFill/>
          <a:ln>
            <a:noFill/>
          </a:ln>
        </p:spPr>
        <p:txBody>
          <a:bodyPr/>
          <a:lstStyle/>
          <a:p>
            <a:pPr marL="0" indent="0" eaLnBrk="1" hangingPunct="1">
              <a:spcBef>
                <a:spcPts val="100"/>
              </a:spcBef>
              <a:buClr>
                <a:schemeClr val="tx1"/>
              </a:buClr>
              <a:buFontTx/>
              <a:buNone/>
            </a:pPr>
            <a:r>
              <a:rPr lang="en-US" b="1" kern="0" dirty="0">
                <a:solidFill>
                  <a:schemeClr val="tx1"/>
                </a:solidFill>
                <a:cs typeface="ヒラギノ角ゴ Pro W3"/>
              </a:rPr>
              <a:t>What is it?</a:t>
            </a:r>
          </a:p>
          <a:p>
            <a:pPr marL="0" indent="0" eaLnBrk="1" hangingPunct="1">
              <a:spcBef>
                <a:spcPts val="100"/>
              </a:spcBef>
              <a:buClr>
                <a:schemeClr val="tx1"/>
              </a:buClr>
              <a:buFontTx/>
              <a:buNone/>
            </a:pPr>
            <a:r>
              <a:rPr lang="en-US" kern="0" dirty="0">
                <a:solidFill>
                  <a:schemeClr val="tx1"/>
                </a:solidFill>
                <a:latin typeface="Calibri"/>
                <a:cs typeface="Calibri"/>
              </a:rPr>
              <a:t>Locate relevant documents that may not directly mention your </a:t>
            </a:r>
            <a:r>
              <a:rPr lang="en-US" kern="0" dirty="0" smtClean="0">
                <a:solidFill>
                  <a:schemeClr val="tx1"/>
                </a:solidFill>
                <a:latin typeface="Calibri"/>
                <a:cs typeface="Calibri"/>
              </a:rPr>
              <a:t>query.</a:t>
            </a:r>
          </a:p>
          <a:p>
            <a:pPr marL="0" indent="0" eaLnBrk="1" hangingPunct="1">
              <a:spcBef>
                <a:spcPts val="100"/>
              </a:spcBef>
              <a:buClr>
                <a:schemeClr val="tx1"/>
              </a:buClr>
              <a:buFontTx/>
              <a:buNone/>
            </a:pPr>
            <a:endParaRPr lang="en-US" b="1" kern="0" dirty="0">
              <a:solidFill>
                <a:schemeClr val="tx1"/>
              </a:solidFill>
              <a:cs typeface="ヒラギノ角ゴ Pro W3"/>
            </a:endParaRPr>
          </a:p>
          <a:p>
            <a:pPr marL="0" indent="0" eaLnBrk="1" hangingPunct="1">
              <a:spcBef>
                <a:spcPts val="100"/>
              </a:spcBef>
              <a:buClr>
                <a:schemeClr val="tx1"/>
              </a:buClr>
              <a:buFontTx/>
              <a:buNone/>
            </a:pPr>
            <a:r>
              <a:rPr lang="en-US" b="1" kern="0" dirty="0">
                <a:solidFill>
                  <a:schemeClr val="tx1"/>
                </a:solidFill>
                <a:cs typeface="ヒラギノ角ゴ Pro W3"/>
              </a:rPr>
              <a:t>How does it work?</a:t>
            </a:r>
          </a:p>
          <a:p>
            <a:pPr marL="0" indent="0" eaLnBrk="1" hangingPunct="1">
              <a:spcBef>
                <a:spcPts val="100"/>
              </a:spcBef>
              <a:buClr>
                <a:schemeClr val="tx1"/>
              </a:buClr>
              <a:buFontTx/>
              <a:buNone/>
            </a:pPr>
            <a:r>
              <a:rPr lang="en-US" kern="0" dirty="0" smtClean="0">
                <a:solidFill>
                  <a:schemeClr val="tx1"/>
                </a:solidFill>
                <a:latin typeface="Calibri"/>
                <a:cs typeface="Calibri"/>
              </a:rPr>
              <a:t>M</a:t>
            </a:r>
            <a:r>
              <a:rPr lang="en-US" dirty="0" smtClean="0"/>
              <a:t>aps </a:t>
            </a:r>
            <a:r>
              <a:rPr lang="en-US" dirty="0"/>
              <a:t>user-input words to the underlying concepts of those words based on training on English Wikipedia data. </a:t>
            </a:r>
            <a:r>
              <a:rPr lang="en-US" dirty="0" smtClean="0"/>
              <a:t>The service identifies explicit </a:t>
            </a:r>
            <a:r>
              <a:rPr lang="en-US" dirty="0"/>
              <a:t>links when an input document directly mentions a concept, and implicit links </a:t>
            </a:r>
            <a:r>
              <a:rPr lang="en-US" dirty="0" smtClean="0"/>
              <a:t>when relevant </a:t>
            </a:r>
            <a:r>
              <a:rPr lang="en-US" dirty="0"/>
              <a:t>concepts that are not directly </a:t>
            </a:r>
            <a:r>
              <a:rPr lang="en-US" dirty="0" smtClean="0"/>
              <a:t>mentioned.</a:t>
            </a:r>
            <a:r>
              <a:rPr lang="en-US" dirty="0"/>
              <a:t> </a:t>
            </a:r>
            <a:endParaRPr lang="en-US" dirty="0" smtClean="0"/>
          </a:p>
          <a:p>
            <a:pPr marL="0" indent="0" eaLnBrk="1" hangingPunct="1">
              <a:spcBef>
                <a:spcPts val="100"/>
              </a:spcBef>
              <a:buClr>
                <a:schemeClr val="tx1"/>
              </a:buClr>
              <a:buFontTx/>
              <a:buNone/>
            </a:pPr>
            <a:endParaRPr lang="en-US" altLang="en-US" b="1" kern="0" dirty="0">
              <a:solidFill>
                <a:schemeClr val="tx1"/>
              </a:solidFill>
              <a:cs typeface="ヒラギノ角ゴ Pro W3"/>
            </a:endParaRPr>
          </a:p>
          <a:p>
            <a:pPr marL="0" indent="0" eaLnBrk="1" hangingPunct="1">
              <a:spcBef>
                <a:spcPts val="100"/>
              </a:spcBef>
              <a:buClr>
                <a:schemeClr val="tx1"/>
              </a:buClr>
              <a:buFontTx/>
              <a:buNone/>
            </a:pPr>
            <a:r>
              <a:rPr lang="en-US" altLang="en-US" b="1" kern="0" dirty="0">
                <a:solidFill>
                  <a:schemeClr val="tx1"/>
                </a:solidFill>
                <a:cs typeface="ヒラギノ角ゴ Pro W3"/>
              </a:rPr>
              <a:t>Example Use Cases</a:t>
            </a:r>
          </a:p>
          <a:p>
            <a:pPr eaLnBrk="1" hangingPunct="1">
              <a:spcBef>
                <a:spcPts val="100"/>
              </a:spcBef>
              <a:buClr>
                <a:schemeClr val="tx1"/>
              </a:buClr>
            </a:pPr>
            <a:r>
              <a:rPr lang="en-US" kern="0" dirty="0" smtClean="0">
                <a:solidFill>
                  <a:schemeClr val="tx1"/>
                </a:solidFill>
                <a:latin typeface="Calibri"/>
                <a:cs typeface="Calibri"/>
              </a:rPr>
              <a:t>A </a:t>
            </a:r>
            <a:r>
              <a:rPr lang="en-US" kern="0" dirty="0">
                <a:solidFill>
                  <a:schemeClr val="tx1"/>
                </a:solidFill>
                <a:latin typeface="Calibri"/>
                <a:cs typeface="Calibri"/>
              </a:rPr>
              <a:t>legal firm could utilize this service to identify cases which may be related to the case in </a:t>
            </a:r>
            <a:r>
              <a:rPr lang="en-US" kern="0" dirty="0" smtClean="0">
                <a:solidFill>
                  <a:schemeClr val="tx1"/>
                </a:solidFill>
                <a:latin typeface="Calibri"/>
                <a:cs typeface="Calibri"/>
              </a:rPr>
              <a:t>question</a:t>
            </a:r>
            <a:endParaRPr lang="en-US" b="1" kern="0" dirty="0">
              <a:solidFill>
                <a:schemeClr val="tx1"/>
              </a:solidFill>
              <a:cs typeface="ヒラギノ角ゴ Pro W3"/>
            </a:endParaRPr>
          </a:p>
          <a:p>
            <a:pPr eaLnBrk="1" hangingPunct="1">
              <a:spcBef>
                <a:spcPts val="100"/>
              </a:spcBef>
              <a:buClr>
                <a:schemeClr val="tx1"/>
              </a:buClr>
            </a:pPr>
            <a:r>
              <a:rPr lang="en-US" altLang="en-US" kern="0" dirty="0" smtClean="0">
                <a:solidFill>
                  <a:schemeClr val="tx1"/>
                </a:solidFill>
                <a:latin typeface="Calibri"/>
                <a:cs typeface="Calibri"/>
              </a:rPr>
              <a:t>Improve </a:t>
            </a:r>
            <a:r>
              <a:rPr lang="en-US" altLang="en-US" kern="0" dirty="0">
                <a:solidFill>
                  <a:schemeClr val="tx1"/>
                </a:solidFill>
                <a:latin typeface="Calibri"/>
                <a:cs typeface="Calibri"/>
              </a:rPr>
              <a:t>engagement on any external website </a:t>
            </a:r>
            <a:endParaRPr lang="en-US" altLang="ja-JP" kern="0" dirty="0">
              <a:solidFill>
                <a:schemeClr val="tx1"/>
              </a:solidFill>
              <a:latin typeface="Calibri"/>
              <a:cs typeface="Calibri"/>
            </a:endParaRPr>
          </a:p>
        </p:txBody>
      </p:sp>
      <p:pic>
        <p:nvPicPr>
          <p:cNvPr id="2" name="Picture 1"/>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54335"/>
          <a:stretch/>
        </p:blipFill>
        <p:spPr>
          <a:xfrm>
            <a:off x="5562600" y="1752600"/>
            <a:ext cx="3426126" cy="4114800"/>
          </a:xfrm>
          <a:prstGeom prst="rect">
            <a:avLst/>
          </a:prstGeom>
        </p:spPr>
      </p:pic>
    </p:spTree>
    <p:extLst>
      <p:ext uri="{BB962C8B-B14F-4D97-AF65-F5344CB8AC3E}">
        <p14:creationId xmlns:p14="http://schemas.microsoft.com/office/powerpoint/2010/main" val="4131335408"/>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a:xfrm>
            <a:off x="457200" y="380986"/>
            <a:ext cx="8229600" cy="579437"/>
          </a:xfrm>
        </p:spPr>
        <p:txBody>
          <a:bodyPr/>
          <a:lstStyle/>
          <a:p>
            <a:r>
              <a:rPr lang="en-US" dirty="0" smtClean="0">
                <a:latin typeface="Arial" charset="0"/>
                <a:ea typeface="MS PGothic" charset="0"/>
              </a:rPr>
              <a:t>Visual Recognition</a:t>
            </a:r>
            <a:endParaRPr lang="en-US" dirty="0">
              <a:latin typeface="Arial" charset="0"/>
              <a:ea typeface="MS PGothic" charset="0"/>
            </a:endParaRPr>
          </a:p>
        </p:txBody>
      </p:sp>
      <p:sp>
        <p:nvSpPr>
          <p:cNvPr id="6" name="Content Placeholder 2"/>
          <p:cNvSpPr txBox="1">
            <a:spLocks/>
          </p:cNvSpPr>
          <p:nvPr/>
        </p:nvSpPr>
        <p:spPr bwMode="auto">
          <a:xfrm>
            <a:off x="380999" y="927522"/>
            <a:ext cx="4112173"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17475" indent="-117475" algn="l" rtl="0" eaLnBrk="1" fontAlgn="base" hangingPunct="1">
              <a:spcBef>
                <a:spcPct val="20000"/>
              </a:spcBef>
              <a:spcAft>
                <a:spcPct val="0"/>
              </a:spcAft>
              <a:buClr>
                <a:schemeClr val="tx1"/>
              </a:buClr>
              <a:buFont typeface="Wingdings" pitchFamily="2" charset="2"/>
              <a:buChar char="§"/>
              <a:defRPr sz="2000" b="0" i="0">
                <a:solidFill>
                  <a:srgbClr val="000000"/>
                </a:solidFill>
                <a:latin typeface="+mn-lt"/>
                <a:ea typeface="MS PGothic" pitchFamily="34" charset="-128"/>
                <a:cs typeface="Helvetica Neue Light"/>
              </a:defRPr>
            </a:lvl1pPr>
            <a:lvl2pPr marL="401638" indent="-169863" algn="l" rtl="0" eaLnBrk="1" fontAlgn="base" hangingPunct="1">
              <a:spcBef>
                <a:spcPct val="20000"/>
              </a:spcBef>
              <a:spcAft>
                <a:spcPct val="0"/>
              </a:spcAft>
              <a:buClr>
                <a:schemeClr val="tx1"/>
              </a:buClr>
              <a:buFont typeface="Wingdings" pitchFamily="2" charset="2"/>
              <a:buChar char="§"/>
              <a:defRPr b="0" i="0">
                <a:solidFill>
                  <a:schemeClr val="tx1"/>
                </a:solidFill>
                <a:latin typeface="+mn-lt"/>
                <a:ea typeface="MS PGothic" pitchFamily="34" charset="-128"/>
                <a:cs typeface="Helvetica Neue Light"/>
              </a:defRPr>
            </a:lvl2pPr>
            <a:lvl3pPr marL="630238" indent="-114300" algn="l" rtl="0" eaLnBrk="1" fontAlgn="base" hangingPunct="1">
              <a:spcBef>
                <a:spcPct val="20000"/>
              </a:spcBef>
              <a:spcAft>
                <a:spcPct val="0"/>
              </a:spcAft>
              <a:buClr>
                <a:schemeClr val="tx1"/>
              </a:buClr>
              <a:buFont typeface="Wingdings" pitchFamily="2" charset="2"/>
              <a:buChar char="§"/>
              <a:defRPr sz="1400" b="0" i="0">
                <a:solidFill>
                  <a:schemeClr val="tx1"/>
                </a:solidFill>
                <a:latin typeface="+mn-lt"/>
                <a:ea typeface="MS PGothic" pitchFamily="34" charset="-128"/>
                <a:cs typeface="Helvetica Neue Light"/>
              </a:defRPr>
            </a:lvl3pPr>
            <a:lvl4pPr marL="858838" indent="-114300" algn="l" rtl="0" eaLnBrk="1" fontAlgn="base" hangingPunct="1">
              <a:spcBef>
                <a:spcPct val="20000"/>
              </a:spcBef>
              <a:spcAft>
                <a:spcPct val="0"/>
              </a:spcAft>
              <a:buClr>
                <a:schemeClr val="tx1"/>
              </a:buClr>
              <a:buFont typeface="Wingdings" pitchFamily="2" charset="2"/>
              <a:buChar char="§"/>
              <a:defRPr sz="1400" b="0" i="0">
                <a:solidFill>
                  <a:schemeClr val="tx1"/>
                </a:solidFill>
                <a:latin typeface="+mn-lt"/>
                <a:ea typeface="MS PGothic" pitchFamily="34" charset="-128"/>
                <a:cs typeface="Helvetica Neue Light"/>
              </a:defRPr>
            </a:lvl4pPr>
            <a:lvl5pPr marL="1087438" indent="-114300" algn="l" rtl="0" eaLnBrk="1" fontAlgn="base" hangingPunct="1">
              <a:spcBef>
                <a:spcPct val="20000"/>
              </a:spcBef>
              <a:spcAft>
                <a:spcPct val="0"/>
              </a:spcAft>
              <a:buClr>
                <a:schemeClr val="tx1"/>
              </a:buClr>
              <a:buFont typeface="Wingdings" pitchFamily="2" charset="2"/>
              <a:buChar char="§"/>
              <a:defRPr sz="1200" b="0" i="0">
                <a:solidFill>
                  <a:schemeClr val="tx1"/>
                </a:solidFill>
                <a:latin typeface="+mn-lt"/>
                <a:ea typeface="MS PGothic" pitchFamily="34" charset="-128"/>
                <a:cs typeface="Helvetica Neue Light"/>
              </a:defRPr>
            </a:lvl5pPr>
            <a:lvl6pPr marL="15446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6pPr>
            <a:lvl7pPr marL="20018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7pPr>
            <a:lvl8pPr marL="24590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8pPr>
            <a:lvl9pPr marL="29162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9pPr>
          </a:lstStyle>
          <a:p>
            <a:pPr marL="0" indent="0">
              <a:spcBef>
                <a:spcPts val="100"/>
              </a:spcBef>
              <a:buFontTx/>
              <a:buNone/>
              <a:defRPr/>
            </a:pPr>
            <a:r>
              <a:rPr lang="en-US" sz="1800" b="1" kern="0" dirty="0" smtClean="0">
                <a:solidFill>
                  <a:schemeClr val="tx1"/>
                </a:solidFill>
                <a:cs typeface="ヒラギノ角ゴ Pro W3"/>
              </a:rPr>
              <a:t>What is it?</a:t>
            </a:r>
          </a:p>
          <a:p>
            <a:pPr marL="0" indent="0" fontAlgn="b">
              <a:buNone/>
              <a:defRPr/>
            </a:pPr>
            <a:r>
              <a:rPr lang="en-US" sz="1800" dirty="0" smtClean="0">
                <a:solidFill>
                  <a:schemeClr val="tx1"/>
                </a:solidFill>
                <a:latin typeface="Calibri" panose="020F0502020204030204" pitchFamily="34" charset="0"/>
                <a:sym typeface="Helvetica Light"/>
              </a:rPr>
              <a:t>Analyzes</a:t>
            </a:r>
            <a:r>
              <a:rPr lang="en-US" sz="1800" dirty="0" smtClean="0">
                <a:solidFill>
                  <a:schemeClr val="tx1"/>
                </a:solidFill>
                <a:latin typeface="Calibri" panose="020F0502020204030204" pitchFamily="34" charset="0"/>
              </a:rPr>
              <a:t> </a:t>
            </a:r>
            <a:r>
              <a:rPr lang="en-US" sz="1800" dirty="0">
                <a:solidFill>
                  <a:schemeClr val="tx1"/>
                </a:solidFill>
                <a:latin typeface="Calibri" panose="020F0502020204030204" pitchFamily="34" charset="0"/>
              </a:rPr>
              <a:t>the visual appearance of images or video frames to understand what is happening in a scene</a:t>
            </a:r>
            <a:r>
              <a:rPr lang="en-US" sz="1800" dirty="0">
                <a:solidFill>
                  <a:schemeClr val="tx1"/>
                </a:solidFill>
                <a:latin typeface="Calibri" panose="020F0502020204030204" pitchFamily="34" charset="0"/>
                <a:sym typeface="Helvetica Light"/>
              </a:rPr>
              <a:t>.</a:t>
            </a:r>
          </a:p>
          <a:p>
            <a:pPr marL="0" indent="0" fontAlgn="b">
              <a:buNone/>
              <a:defRPr/>
            </a:pPr>
            <a:endParaRPr lang="en-US" sz="1800" b="1" kern="0" dirty="0" smtClean="0">
              <a:solidFill>
                <a:schemeClr val="tx1"/>
              </a:solidFill>
              <a:cs typeface="ヒラギノ角ゴ Pro W3"/>
            </a:endParaRPr>
          </a:p>
          <a:p>
            <a:pPr marL="0" indent="0">
              <a:spcBef>
                <a:spcPts val="100"/>
              </a:spcBef>
              <a:buFontTx/>
              <a:buNone/>
              <a:defRPr/>
            </a:pPr>
            <a:r>
              <a:rPr lang="en-US" sz="1800" b="1" kern="0" dirty="0" smtClean="0">
                <a:solidFill>
                  <a:schemeClr val="tx1"/>
                </a:solidFill>
                <a:cs typeface="ヒラギノ角ゴ Pro W3"/>
              </a:rPr>
              <a:t>How does it work?</a:t>
            </a:r>
          </a:p>
          <a:p>
            <a:pPr marL="0" indent="0">
              <a:buNone/>
            </a:pPr>
            <a:r>
              <a:rPr lang="en-US" sz="1800" dirty="0" smtClean="0">
                <a:solidFill>
                  <a:schemeClr val="tx1"/>
                </a:solidFill>
                <a:latin typeface="Calibri" panose="020F0502020204030204" pitchFamily="34" charset="0"/>
              </a:rPr>
              <a:t>Includes </a:t>
            </a:r>
            <a:r>
              <a:rPr lang="en-US" sz="1800" dirty="0">
                <a:solidFill>
                  <a:schemeClr val="tx1"/>
                </a:solidFill>
                <a:latin typeface="Calibri" panose="020F0502020204030204" pitchFamily="34" charset="0"/>
              </a:rPr>
              <a:t>an unmatched number of preset classifier and trained labels (2,000+), a taxonomy that recognizes 150+ different sports, and can ingest 1,000+ batch images with the ability to recognize multiple labels in a picture. </a:t>
            </a:r>
            <a:endParaRPr lang="en-US" sz="1800" dirty="0" smtClean="0">
              <a:solidFill>
                <a:schemeClr val="tx1"/>
              </a:solidFill>
              <a:latin typeface="Calibri" panose="020F0502020204030204" pitchFamily="34" charset="0"/>
            </a:endParaRPr>
          </a:p>
          <a:p>
            <a:pPr marL="0" indent="0">
              <a:buNone/>
            </a:pPr>
            <a:endParaRPr lang="en-US" sz="1800" dirty="0">
              <a:solidFill>
                <a:schemeClr val="tx1"/>
              </a:solidFill>
              <a:latin typeface="Calibri" panose="020F0502020204030204" pitchFamily="34" charset="0"/>
            </a:endParaRPr>
          </a:p>
          <a:p>
            <a:pPr marL="0" indent="0" eaLnBrk="0" hangingPunct="0">
              <a:spcBef>
                <a:spcPts val="100"/>
              </a:spcBef>
              <a:buNone/>
              <a:defRPr/>
            </a:pPr>
            <a:r>
              <a:rPr lang="en-US" altLang="en-US" sz="1800" b="1" kern="0" dirty="0" smtClean="0">
                <a:solidFill>
                  <a:schemeClr val="tx1"/>
                </a:solidFill>
              </a:rPr>
              <a:t>Example Use Cases</a:t>
            </a:r>
            <a:endParaRPr lang="en-US" altLang="en-US" sz="1800" kern="0" dirty="0">
              <a:solidFill>
                <a:schemeClr val="tx1"/>
              </a:solidFill>
            </a:endParaRPr>
          </a:p>
          <a:p>
            <a:pPr marL="228600" indent="-171450" eaLnBrk="0" hangingPunct="0">
              <a:spcBef>
                <a:spcPts val="100"/>
              </a:spcBef>
              <a:buFont typeface="Arial"/>
              <a:buChar char="•"/>
              <a:defRPr/>
            </a:pPr>
            <a:r>
              <a:rPr lang="en-US" altLang="en-US" sz="1800" dirty="0" smtClean="0">
                <a:solidFill>
                  <a:schemeClr val="tx1"/>
                </a:solidFill>
                <a:latin typeface="Calibri" panose="020F0502020204030204" pitchFamily="34" charset="0"/>
              </a:rPr>
              <a:t>Audio</a:t>
            </a:r>
            <a:r>
              <a:rPr lang="en-US" altLang="en-US" sz="1800" dirty="0">
                <a:solidFill>
                  <a:schemeClr val="tx1"/>
                </a:solidFill>
                <a:latin typeface="Calibri" panose="020F0502020204030204" pitchFamily="34" charset="0"/>
              </a:rPr>
              <a:t>-visual indexing and search of media </a:t>
            </a:r>
            <a:r>
              <a:rPr lang="en-US" altLang="en-US" sz="1800" dirty="0" smtClean="0">
                <a:solidFill>
                  <a:schemeClr val="tx1"/>
                </a:solidFill>
                <a:latin typeface="Calibri" panose="020F0502020204030204" pitchFamily="34" charset="0"/>
              </a:rPr>
              <a:t>archive</a:t>
            </a:r>
          </a:p>
          <a:p>
            <a:pPr marL="228600" indent="-171450" eaLnBrk="0" hangingPunct="0">
              <a:spcBef>
                <a:spcPts val="100"/>
              </a:spcBef>
              <a:buFont typeface="Arial"/>
              <a:buChar char="•"/>
              <a:defRPr/>
            </a:pPr>
            <a:r>
              <a:rPr lang="en-US" altLang="en-US" sz="1800" dirty="0" smtClean="0">
                <a:solidFill>
                  <a:schemeClr val="tx1"/>
                </a:solidFill>
                <a:latin typeface="Calibri" panose="020F0502020204030204" pitchFamily="34" charset="0"/>
              </a:rPr>
              <a:t>Automatic "Smart Album" generation</a:t>
            </a:r>
          </a:p>
          <a:p>
            <a:pPr marL="228600" indent="-171450" eaLnBrk="0" hangingPunct="0">
              <a:spcBef>
                <a:spcPts val="100"/>
              </a:spcBef>
              <a:buFont typeface="Arial"/>
              <a:buChar char="•"/>
              <a:defRPr/>
            </a:pPr>
            <a:r>
              <a:rPr lang="en-US" altLang="en-US" sz="1800" dirty="0" smtClean="0">
                <a:solidFill>
                  <a:schemeClr val="tx1"/>
                </a:solidFill>
                <a:latin typeface="Calibri" panose="020F0502020204030204" pitchFamily="34" charset="0"/>
              </a:rPr>
              <a:t>Marketing </a:t>
            </a:r>
            <a:r>
              <a:rPr lang="en-US" altLang="en-US" sz="1800" dirty="0">
                <a:solidFill>
                  <a:schemeClr val="tx1"/>
                </a:solidFill>
                <a:latin typeface="Calibri" panose="020F0502020204030204" pitchFamily="34" charset="0"/>
              </a:rPr>
              <a:t>data analysis from social </a:t>
            </a:r>
            <a:r>
              <a:rPr lang="en-US" altLang="en-US" sz="1800" dirty="0" smtClean="0">
                <a:solidFill>
                  <a:schemeClr val="tx1"/>
                </a:solidFill>
                <a:latin typeface="Calibri" panose="020F0502020204030204" pitchFamily="34" charset="0"/>
              </a:rPr>
              <a:t>media</a:t>
            </a:r>
            <a:endParaRPr lang="en-US" altLang="en-US" sz="1800" dirty="0">
              <a:solidFill>
                <a:schemeClr val="tx1"/>
              </a:solidFill>
              <a:latin typeface="Calibri" panose="020F0502020204030204" pitchFamily="34" charset="0"/>
            </a:endParaRPr>
          </a:p>
          <a:p>
            <a:pPr marL="57150" indent="0" eaLnBrk="0" hangingPunct="0">
              <a:spcBef>
                <a:spcPts val="100"/>
              </a:spcBef>
              <a:buNone/>
              <a:defRPr/>
            </a:pPr>
            <a:r>
              <a:rPr lang="en-US" altLang="en-US" sz="1800" dirty="0">
                <a:solidFill>
                  <a:schemeClr val="tx1"/>
                </a:solidFill>
                <a:latin typeface="Calibri" panose="020F0502020204030204" pitchFamily="34" charset="0"/>
              </a:rPr>
              <a:t>    </a:t>
            </a:r>
            <a:endParaRPr lang="en-US" sz="1800" dirty="0">
              <a:solidFill>
                <a:schemeClr val="tx1"/>
              </a:solidFill>
            </a:endParaRPr>
          </a:p>
        </p:txBody>
      </p:sp>
      <p:pic>
        <p:nvPicPr>
          <p:cNvPr id="4" name="Picture 3"/>
          <p:cNvPicPr>
            <a:picLocks noChangeAspect="1"/>
          </p:cNvPicPr>
          <p:nvPr/>
        </p:nvPicPr>
        <p:blipFill>
          <a:blip r:embed="rId3"/>
          <a:stretch>
            <a:fillRect/>
          </a:stretch>
        </p:blipFill>
        <p:spPr>
          <a:xfrm>
            <a:off x="4567238" y="1905000"/>
            <a:ext cx="4492251" cy="2417227"/>
          </a:xfrm>
          <a:prstGeom prst="rect">
            <a:avLst/>
          </a:prstGeom>
        </p:spPr>
      </p:pic>
    </p:spTree>
    <p:extLst>
      <p:ext uri="{BB962C8B-B14F-4D97-AF65-F5344CB8AC3E}">
        <p14:creationId xmlns:p14="http://schemas.microsoft.com/office/powerpoint/2010/main" val="2709649117"/>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a:xfrm>
            <a:off x="457200" y="380986"/>
            <a:ext cx="8229600" cy="579437"/>
          </a:xfrm>
        </p:spPr>
        <p:txBody>
          <a:bodyPr/>
          <a:lstStyle/>
          <a:p>
            <a:r>
              <a:rPr lang="en-US" dirty="0" smtClean="0">
                <a:latin typeface="Arial" charset="0"/>
                <a:ea typeface="MS PGothic" charset="0"/>
              </a:rPr>
              <a:t>Tradeoff Analytics</a:t>
            </a:r>
            <a:endParaRPr lang="en-US" dirty="0">
              <a:latin typeface="Arial" charset="0"/>
              <a:ea typeface="MS PGothic" charset="0"/>
            </a:endParaRPr>
          </a:p>
        </p:txBody>
      </p:sp>
      <p:sp>
        <p:nvSpPr>
          <p:cNvPr id="53250" name="Content Placeholder 2"/>
          <p:cNvSpPr>
            <a:spLocks noGrp="1"/>
          </p:cNvSpPr>
          <p:nvPr>
            <p:ph idx="4294967295"/>
          </p:nvPr>
        </p:nvSpPr>
        <p:spPr>
          <a:xfrm>
            <a:off x="249612" y="881594"/>
            <a:ext cx="4275091" cy="4525962"/>
          </a:xfrm>
        </p:spPr>
        <p:txBody>
          <a:bodyPr/>
          <a:lstStyle/>
          <a:p>
            <a:pPr marL="0" indent="0">
              <a:spcBef>
                <a:spcPts val="100"/>
              </a:spcBef>
              <a:buFontTx/>
              <a:buNone/>
              <a:defRPr/>
            </a:pPr>
            <a:r>
              <a:rPr lang="en-US" b="1" dirty="0" smtClean="0">
                <a:solidFill>
                  <a:schemeClr val="tx2"/>
                </a:solidFill>
                <a:cs typeface="ヒラギノ角ゴ Pro W3"/>
              </a:rPr>
              <a:t>What is it?</a:t>
            </a:r>
          </a:p>
          <a:p>
            <a:pPr marL="0" indent="0">
              <a:spcBef>
                <a:spcPts val="100"/>
              </a:spcBef>
              <a:buFontTx/>
              <a:buNone/>
              <a:defRPr/>
            </a:pPr>
            <a:r>
              <a:rPr lang="en-US" dirty="0" smtClean="0">
                <a:latin typeface="Calibri" panose="020F0502020204030204" pitchFamily="34" charset="0"/>
              </a:rPr>
              <a:t>Helps make better choices under multiple conflicting goals with smart </a:t>
            </a:r>
            <a:r>
              <a:rPr lang="en-US" dirty="0">
                <a:latin typeface="Calibri" panose="020F0502020204030204" pitchFamily="34" charset="0"/>
              </a:rPr>
              <a:t>visualizations and analytical </a:t>
            </a:r>
            <a:r>
              <a:rPr lang="en-US" dirty="0" smtClean="0">
                <a:latin typeface="Calibri" panose="020F0502020204030204" pitchFamily="34" charset="0"/>
              </a:rPr>
              <a:t>recommendations.</a:t>
            </a:r>
            <a:endParaRPr lang="en-US" dirty="0">
              <a:latin typeface="Calibri" panose="020F0502020204030204" pitchFamily="34" charset="0"/>
            </a:endParaRPr>
          </a:p>
          <a:p>
            <a:pPr marL="0" indent="0">
              <a:spcBef>
                <a:spcPts val="100"/>
              </a:spcBef>
              <a:buFontTx/>
              <a:buNone/>
              <a:defRPr/>
            </a:pPr>
            <a:r>
              <a:rPr lang="en-US" dirty="0" smtClean="0"/>
              <a:t> </a:t>
            </a:r>
          </a:p>
          <a:p>
            <a:pPr marL="0" indent="0">
              <a:spcBef>
                <a:spcPts val="100"/>
              </a:spcBef>
              <a:buFontTx/>
              <a:buNone/>
              <a:defRPr/>
            </a:pPr>
            <a:r>
              <a:rPr lang="en-US" b="1" dirty="0" smtClean="0">
                <a:solidFill>
                  <a:schemeClr val="tx2"/>
                </a:solidFill>
                <a:cs typeface="ヒラギノ角ゴ Pro W3"/>
              </a:rPr>
              <a:t>How does it work?</a:t>
            </a:r>
          </a:p>
          <a:p>
            <a:pPr marL="0" indent="0">
              <a:spcBef>
                <a:spcPts val="100"/>
              </a:spcBef>
              <a:buFontTx/>
              <a:buNone/>
              <a:defRPr/>
            </a:pPr>
            <a:r>
              <a:rPr lang="en-US" dirty="0" smtClean="0">
                <a:latin typeface="Calibri" panose="020F0502020204030204" pitchFamily="34" charset="0"/>
              </a:rPr>
              <a:t>Uses </a:t>
            </a:r>
            <a:r>
              <a:rPr lang="en-US" dirty="0">
                <a:latin typeface="Calibri" panose="020F0502020204030204" pitchFamily="34" charset="0"/>
              </a:rPr>
              <a:t>Pareto filtering techniques in order to surface </a:t>
            </a:r>
            <a:r>
              <a:rPr lang="en-US" dirty="0" smtClean="0">
                <a:latin typeface="Calibri" panose="020F0502020204030204" pitchFamily="34" charset="0"/>
              </a:rPr>
              <a:t>only </a:t>
            </a:r>
            <a:r>
              <a:rPr lang="en-US" dirty="0">
                <a:latin typeface="Calibri" panose="020F0502020204030204" pitchFamily="34" charset="0"/>
              </a:rPr>
              <a:t>the optimal alternatives across multiple criteria. It then uses various analytical and visual approaches to help the decision maker analyze the </a:t>
            </a:r>
            <a:r>
              <a:rPr lang="en-US" dirty="0" smtClean="0">
                <a:latin typeface="Calibri" panose="020F0502020204030204" pitchFamily="34" charset="0"/>
              </a:rPr>
              <a:t>tradeoffs.</a:t>
            </a:r>
          </a:p>
          <a:p>
            <a:pPr marL="0" indent="0">
              <a:spcBef>
                <a:spcPts val="100"/>
              </a:spcBef>
              <a:buFontTx/>
              <a:buNone/>
              <a:defRPr/>
            </a:pPr>
            <a:endParaRPr lang="en-US" altLang="en-US" dirty="0" smtClean="0"/>
          </a:p>
          <a:p>
            <a:pPr marL="57150" indent="0">
              <a:spcBef>
                <a:spcPts val="100"/>
              </a:spcBef>
              <a:buFontTx/>
              <a:buNone/>
              <a:defRPr/>
            </a:pPr>
            <a:r>
              <a:rPr lang="en-US" altLang="en-US" b="1" dirty="0" smtClean="0">
                <a:solidFill>
                  <a:schemeClr val="tx2"/>
                </a:solidFill>
              </a:rPr>
              <a:t>Use Cases</a:t>
            </a:r>
          </a:p>
          <a:p>
            <a:r>
              <a:rPr lang="en-US" smtClean="0"/>
              <a:t>Helps to </a:t>
            </a:r>
            <a:r>
              <a:rPr lang="en-US" dirty="0"/>
              <a:t>determine </a:t>
            </a:r>
            <a:r>
              <a:rPr lang="en-US"/>
              <a:t>product </a:t>
            </a:r>
            <a:r>
              <a:rPr lang="en-US" smtClean="0"/>
              <a:t>mix or to </a:t>
            </a:r>
            <a:r>
              <a:rPr lang="en-US"/>
              <a:t>compare </a:t>
            </a:r>
            <a:r>
              <a:rPr lang="en-US" smtClean="0"/>
              <a:t>competitive products</a:t>
            </a:r>
            <a:endParaRPr lang="en-US" dirty="0" smtClean="0">
              <a:latin typeface="Calibri" panose="020F0502020204030204" pitchFamily="34" charset="0"/>
            </a:endParaRPr>
          </a:p>
          <a:p>
            <a:pPr marL="57150" indent="0">
              <a:spcBef>
                <a:spcPts val="100"/>
              </a:spcBef>
              <a:buNone/>
              <a:defRPr/>
            </a:pPr>
            <a:endParaRPr lang="en-US" altLang="en-US" b="1" dirty="0" smtClean="0">
              <a:solidFill>
                <a:schemeClr val="tx2"/>
              </a:solidFill>
              <a:latin typeface="Calibri" panose="020F0502020204030204" pitchFamily="34" charset="0"/>
            </a:endParaRPr>
          </a:p>
          <a:p>
            <a:pPr marL="57150" indent="0">
              <a:spcBef>
                <a:spcPts val="100"/>
              </a:spcBef>
              <a:buFontTx/>
              <a:buNone/>
              <a:defRPr/>
            </a:pPr>
            <a:endParaRPr lang="en-US" altLang="en-US" dirty="0" smtClean="0">
              <a:solidFill>
                <a:schemeClr val="tx2"/>
              </a:solidFill>
              <a:latin typeface="Calibri" panose="020F0502020204030204" pitchFamily="34" charset="0"/>
            </a:endParaRPr>
          </a:p>
        </p:txBody>
      </p:sp>
      <p:pic>
        <p:nvPicPr>
          <p:cNvPr id="3" name="Picture 2"/>
          <p:cNvPicPr>
            <a:picLocks noChangeAspect="1"/>
          </p:cNvPicPr>
          <p:nvPr/>
        </p:nvPicPr>
        <p:blipFill>
          <a:blip r:embed="rId3"/>
          <a:stretch>
            <a:fillRect/>
          </a:stretch>
        </p:blipFill>
        <p:spPr>
          <a:xfrm>
            <a:off x="4762459" y="1825534"/>
            <a:ext cx="4305341" cy="3432266"/>
          </a:xfrm>
          <a:prstGeom prst="rect">
            <a:avLst/>
          </a:prstGeom>
        </p:spPr>
      </p:pic>
    </p:spTree>
    <p:extLst>
      <p:ext uri="{BB962C8B-B14F-4D97-AF65-F5344CB8AC3E}">
        <p14:creationId xmlns:p14="http://schemas.microsoft.com/office/powerpoint/2010/main" val="3386261251"/>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idx="4294967295"/>
          </p:nvPr>
        </p:nvSpPr>
        <p:spPr>
          <a:xfrm>
            <a:off x="457200" y="370746"/>
            <a:ext cx="8229600" cy="579437"/>
          </a:xfrm>
        </p:spPr>
        <p:txBody>
          <a:bodyPr/>
          <a:lstStyle/>
          <a:p>
            <a:r>
              <a:rPr lang="en-US" dirty="0" smtClean="0">
                <a:cs typeface="ヒラギノ角ゴ Pro W3"/>
              </a:rPr>
              <a:t>How to use the </a:t>
            </a:r>
            <a:r>
              <a:rPr lang="en-US" dirty="0">
                <a:cs typeface="ヒラギノ角ゴ Pro W3"/>
              </a:rPr>
              <a:t>Personality Insights </a:t>
            </a:r>
            <a:r>
              <a:rPr lang="en-US" dirty="0" smtClean="0">
                <a:cs typeface="ヒラギノ角ゴ Pro W3"/>
              </a:rPr>
              <a:t>API</a:t>
            </a:r>
          </a:p>
        </p:txBody>
      </p:sp>
      <p:sp>
        <p:nvSpPr>
          <p:cNvPr id="57346" name="Rectangle 3"/>
          <p:cNvSpPr>
            <a:spLocks noGrp="1" noChangeArrowheads="1"/>
          </p:cNvSpPr>
          <p:nvPr>
            <p:ph type="body" idx="4294967295"/>
          </p:nvPr>
        </p:nvSpPr>
        <p:spPr>
          <a:xfrm>
            <a:off x="419100" y="1177632"/>
            <a:ext cx="8224838" cy="4235450"/>
          </a:xfrm>
        </p:spPr>
        <p:txBody>
          <a:bodyPr/>
          <a:lstStyle/>
          <a:p>
            <a:pPr marL="381000" indent="-381000">
              <a:lnSpc>
                <a:spcPct val="100000"/>
              </a:lnSpc>
              <a:buFontTx/>
              <a:buAutoNum type="arabicPeriod"/>
            </a:pPr>
            <a:r>
              <a:rPr lang="en-US" sz="1800" dirty="0" smtClean="0">
                <a:cs typeface="ヒラギノ角ゴ Pro W3"/>
              </a:rPr>
              <a:t>Create an instance of the Personality Insights service</a:t>
            </a:r>
          </a:p>
          <a:p>
            <a:pPr marL="381000" indent="-381000">
              <a:lnSpc>
                <a:spcPct val="100000"/>
              </a:lnSpc>
              <a:buFontTx/>
              <a:buAutoNum type="arabicPeriod"/>
            </a:pPr>
            <a:r>
              <a:rPr lang="en-US" sz="1800" dirty="0" smtClean="0">
                <a:cs typeface="ヒラギノ角ゴ Pro W3"/>
              </a:rPr>
              <a:t>Bind the service to your application</a:t>
            </a:r>
          </a:p>
          <a:p>
            <a:pPr marL="381000" indent="-381000">
              <a:lnSpc>
                <a:spcPct val="100000"/>
              </a:lnSpc>
              <a:buFontTx/>
              <a:buNone/>
            </a:pPr>
            <a:r>
              <a:rPr lang="en-US" sz="1800" dirty="0" smtClean="0">
                <a:cs typeface="ヒラギノ角ゴ Pro W3"/>
              </a:rPr>
              <a:t>    - For ecosystem users: </a:t>
            </a:r>
            <a:r>
              <a:rPr lang="en-US" sz="1800" i="1" dirty="0" smtClean="0">
                <a:cs typeface="ヒラギノ角ゴ Pro W3"/>
              </a:rPr>
              <a:t>take the </a:t>
            </a:r>
            <a:r>
              <a:rPr lang="en-US" sz="1800" i="1" dirty="0" err="1" smtClean="0">
                <a:cs typeface="ヒラギノ角ゴ Pro W3"/>
              </a:rPr>
              <a:t>url</a:t>
            </a:r>
            <a:r>
              <a:rPr lang="en-US" sz="1800" i="1" dirty="0" smtClean="0">
                <a:cs typeface="ヒラギノ角ゴ Pro W3"/>
              </a:rPr>
              <a:t> and credentials information from the </a:t>
            </a:r>
            <a:r>
              <a:rPr lang="en-US" sz="1800" i="1" dirty="0" err="1" smtClean="0">
                <a:cs typeface="ヒラギノ角ゴ Pro W3"/>
              </a:rPr>
              <a:t>Bluemix</a:t>
            </a:r>
            <a:r>
              <a:rPr lang="en-US" sz="1800" i="1" dirty="0" smtClean="0">
                <a:cs typeface="ヒラギノ角ゴ Pro W3"/>
              </a:rPr>
              <a:t> UI and configure your application to access Personality Insights from outside of </a:t>
            </a:r>
            <a:r>
              <a:rPr lang="en-US" sz="1800" i="1" dirty="0" err="1" smtClean="0">
                <a:cs typeface="ヒラギノ角ゴ Pro W3"/>
              </a:rPr>
              <a:t>Bluemix</a:t>
            </a:r>
            <a:r>
              <a:rPr lang="en-US" sz="1800" i="1" dirty="0" smtClean="0">
                <a:cs typeface="ヒラギノ角ゴ Pro W3"/>
              </a:rPr>
              <a:t> (e.g. Public Cloud, Private Cloud, </a:t>
            </a:r>
            <a:r>
              <a:rPr lang="en-US" sz="1800" i="1" dirty="0" err="1" smtClean="0">
                <a:cs typeface="ヒラギノ角ゴ Pro W3"/>
              </a:rPr>
              <a:t>etc</a:t>
            </a:r>
            <a:r>
              <a:rPr lang="en-US" sz="1800" i="1" dirty="0" smtClean="0">
                <a:cs typeface="ヒラギノ角ゴ Pro W3"/>
              </a:rPr>
              <a:t>)</a:t>
            </a:r>
          </a:p>
          <a:p>
            <a:pPr marL="381000" indent="-381000">
              <a:lnSpc>
                <a:spcPct val="100000"/>
              </a:lnSpc>
              <a:buFontTx/>
              <a:buNone/>
            </a:pPr>
            <a:r>
              <a:rPr lang="en-US" sz="1800" dirty="0" smtClean="0">
                <a:cs typeface="ヒラギノ角ゴ Pro W3"/>
              </a:rPr>
              <a:t>    - For </a:t>
            </a:r>
            <a:r>
              <a:rPr lang="en-US" sz="1800" dirty="0" err="1" smtClean="0">
                <a:cs typeface="ヒラギノ角ゴ Pro W3"/>
              </a:rPr>
              <a:t>Bluemix</a:t>
            </a:r>
            <a:r>
              <a:rPr lang="en-US" sz="1800" dirty="0" smtClean="0">
                <a:cs typeface="ヒラギノ角ゴ Pro W3"/>
              </a:rPr>
              <a:t> customers: </a:t>
            </a:r>
            <a:r>
              <a:rPr lang="en-US" sz="1800" i="1" dirty="0" smtClean="0">
                <a:cs typeface="ヒラギノ角ゴ Pro W3"/>
              </a:rPr>
              <a:t>create an application in </a:t>
            </a:r>
            <a:r>
              <a:rPr lang="en-US" sz="1800" i="1" dirty="0" err="1" smtClean="0">
                <a:cs typeface="ヒラギノ角ゴ Pro W3"/>
              </a:rPr>
              <a:t>Bluemix</a:t>
            </a:r>
            <a:r>
              <a:rPr lang="en-US" sz="1800" i="1" dirty="0" smtClean="0">
                <a:cs typeface="ヒラギノ角ゴ Pro W3"/>
              </a:rPr>
              <a:t> and bind the service instance you created in #1 to it</a:t>
            </a:r>
          </a:p>
          <a:p>
            <a:pPr marL="381000" indent="-381000">
              <a:lnSpc>
                <a:spcPct val="100000"/>
              </a:lnSpc>
              <a:buFontTx/>
              <a:buAutoNum type="arabicPeriod" startAt="3"/>
            </a:pPr>
            <a:r>
              <a:rPr lang="en-US" sz="1800" dirty="0" smtClean="0">
                <a:cs typeface="ヒラギノ角ゴ Pro W3"/>
              </a:rPr>
              <a:t>Build your application </a:t>
            </a:r>
          </a:p>
          <a:p>
            <a:pPr marL="381000" indent="-381000">
              <a:lnSpc>
                <a:spcPct val="100000"/>
              </a:lnSpc>
              <a:buFontTx/>
              <a:buAutoNum type="arabicPeriod" startAt="3"/>
            </a:pPr>
            <a:endParaRPr lang="en-US" sz="1800" dirty="0" smtClean="0">
              <a:cs typeface="ヒラギノ角ゴ Pro W3"/>
            </a:endParaRPr>
          </a:p>
          <a:p>
            <a:pPr marL="381000" indent="-381000">
              <a:lnSpc>
                <a:spcPct val="100000"/>
              </a:lnSpc>
              <a:buFontTx/>
              <a:buAutoNum type="arabicPeriod" startAt="3"/>
            </a:pPr>
            <a:r>
              <a:rPr lang="en-US" sz="1800" dirty="0" smtClean="0">
                <a:cs typeface="ヒラギノ角ゴ Pro W3"/>
              </a:rPr>
              <a:t>Links to </a:t>
            </a:r>
            <a:r>
              <a:rPr lang="en-US" sz="1800" dirty="0" err="1" smtClean="0">
                <a:cs typeface="ヒラギノ角ゴ Pro W3"/>
              </a:rPr>
              <a:t>Bluemix</a:t>
            </a:r>
            <a:r>
              <a:rPr lang="en-US" sz="1800" dirty="0" smtClean="0">
                <a:cs typeface="ヒラギノ角ゴ Pro W3"/>
              </a:rPr>
              <a:t> documentation, Personality Insights docs &amp; samples</a:t>
            </a:r>
            <a:r>
              <a:rPr lang="en-US" sz="1800" smtClean="0">
                <a:cs typeface="ヒラギノ角ゴ Pro W3"/>
              </a:rPr>
              <a:t>: </a:t>
            </a:r>
          </a:p>
          <a:p>
            <a:pPr marL="381000" indent="-381000">
              <a:lnSpc>
                <a:spcPct val="100000"/>
              </a:lnSpc>
              <a:buFontTx/>
              <a:buAutoNum type="arabicPeriod" startAt="3"/>
            </a:pPr>
            <a:endParaRPr lang="en-US" sz="1800" dirty="0" smtClean="0">
              <a:cs typeface="ヒラギノ角ゴ Pro W3"/>
            </a:endParaRPr>
          </a:p>
          <a:p>
            <a:pPr marL="682625" lvl="1" indent="-342900">
              <a:lnSpc>
                <a:spcPct val="90000"/>
              </a:lnSpc>
            </a:pPr>
            <a:r>
              <a:rPr lang="en-US" sz="1600" dirty="0" smtClean="0">
                <a:hlinkClick r:id="rId3"/>
              </a:rPr>
              <a:t>Information about connecting to </a:t>
            </a:r>
            <a:r>
              <a:rPr lang="en-US" sz="1600" dirty="0" err="1" smtClean="0">
                <a:hlinkClick r:id="rId3"/>
              </a:rPr>
              <a:t>Bluemix</a:t>
            </a:r>
            <a:r>
              <a:rPr lang="en-US" sz="1600" dirty="0" smtClean="0">
                <a:hlinkClick r:id="rId3"/>
              </a:rPr>
              <a:t> and integrating the Personality Insights service into </a:t>
            </a:r>
            <a:r>
              <a:rPr lang="en-US" sz="1600" err="1" smtClean="0">
                <a:hlinkClick r:id="rId3"/>
              </a:rPr>
              <a:t>Bluemix</a:t>
            </a:r>
            <a:r>
              <a:rPr lang="en-US" sz="1600" smtClean="0">
                <a:hlinkClick r:id="rId3"/>
              </a:rPr>
              <a:t> applications</a:t>
            </a:r>
            <a:endParaRPr lang="en-US" sz="1600" smtClean="0"/>
          </a:p>
          <a:p>
            <a:pPr marL="682625" lvl="1" indent="-342900">
              <a:lnSpc>
                <a:spcPct val="90000"/>
              </a:lnSpc>
            </a:pPr>
            <a:endParaRPr lang="en-US" sz="1600" dirty="0" smtClean="0"/>
          </a:p>
          <a:p>
            <a:pPr marL="682625" lvl="1" indent="-342900">
              <a:lnSpc>
                <a:spcPct val="90000"/>
              </a:lnSpc>
            </a:pPr>
            <a:r>
              <a:rPr lang="en-US" sz="1600" dirty="0" smtClean="0">
                <a:hlinkClick r:id="rId4"/>
              </a:rPr>
              <a:t>Sample source code in Node.js, Java, and Ruby for using Personality Insights service in applications</a:t>
            </a:r>
            <a:endParaRPr lang="en-US" sz="1600" dirty="0" smtClean="0"/>
          </a:p>
          <a:p>
            <a:pPr marL="381000" indent="-381000">
              <a:lnSpc>
                <a:spcPct val="100000"/>
              </a:lnSpc>
            </a:pPr>
            <a:endParaRPr lang="en-US" sz="1800" dirty="0" smtClean="0">
              <a:cs typeface="ヒラギノ角ゴ Pro W3"/>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Connector 94"/>
          <p:cNvCxnSpPr/>
          <p:nvPr/>
        </p:nvCxnSpPr>
        <p:spPr>
          <a:xfrm flipV="1">
            <a:off x="1600200" y="862013"/>
            <a:ext cx="9525" cy="5995987"/>
          </a:xfrm>
          <a:prstGeom prst="line">
            <a:avLst/>
          </a:prstGeom>
          <a:ln>
            <a:solidFill>
              <a:schemeClr val="accent6">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14707" y="848614"/>
            <a:ext cx="9525" cy="5911850"/>
          </a:xfrm>
          <a:prstGeom prst="line">
            <a:avLst/>
          </a:prstGeom>
          <a:ln>
            <a:solidFill>
              <a:schemeClr val="accent6">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40963" name="Rectangle 58"/>
          <p:cNvSpPr>
            <a:spLocks noChangeArrowheads="1"/>
          </p:cNvSpPr>
          <p:nvPr/>
        </p:nvSpPr>
        <p:spPr bwMode="auto">
          <a:xfrm>
            <a:off x="1765872" y="2671191"/>
            <a:ext cx="2581275" cy="2980309"/>
          </a:xfrm>
          <a:prstGeom prst="rect">
            <a:avLst/>
          </a:prstGeom>
          <a:solidFill>
            <a:schemeClr val="bg1"/>
          </a:solidFill>
          <a:ln w="9525" algn="ctr">
            <a:solidFill>
              <a:schemeClr val="tx1"/>
            </a:solidFill>
            <a:prstDash val="dash"/>
            <a:miter lim="800000"/>
            <a:headEnd/>
            <a:tailEnd/>
          </a:ln>
        </p:spPr>
        <p:txBody>
          <a:bodyPr/>
          <a:lstStyle/>
          <a:p>
            <a:r>
              <a:rPr lang="en-US" sz="1400" dirty="0">
                <a:solidFill>
                  <a:schemeClr val="hlink"/>
                </a:solidFill>
                <a:cs typeface="ヒラギノ角ゴ Pro W3"/>
              </a:rPr>
              <a:t>Analysis Platform</a:t>
            </a:r>
          </a:p>
        </p:txBody>
      </p:sp>
      <p:sp>
        <p:nvSpPr>
          <p:cNvPr id="40964" name="Title 1"/>
          <p:cNvSpPr>
            <a:spLocks noGrp="1"/>
          </p:cNvSpPr>
          <p:nvPr>
            <p:ph type="title" idx="4294967295"/>
          </p:nvPr>
        </p:nvSpPr>
        <p:spPr>
          <a:xfrm>
            <a:off x="2312988" y="125413"/>
            <a:ext cx="5187950" cy="838200"/>
          </a:xfrm>
        </p:spPr>
        <p:txBody>
          <a:bodyPr lIns="91440" tIns="45720" rIns="91440" bIns="45720" anchor="ctr"/>
          <a:lstStyle/>
          <a:p>
            <a:r>
              <a:rPr lang="en-US" sz="1800" dirty="0">
                <a:cs typeface="ヒラギノ角ゴ Pro W3"/>
              </a:rPr>
              <a:t>Personality Insights API </a:t>
            </a:r>
            <a:r>
              <a:rPr lang="en-US" sz="1800" dirty="0" smtClean="0">
                <a:cs typeface="ヒラギノ角ゴ Pro W3"/>
              </a:rPr>
              <a:t>Architecture</a:t>
            </a:r>
          </a:p>
        </p:txBody>
      </p:sp>
      <p:sp>
        <p:nvSpPr>
          <p:cNvPr id="40965" name="TextBox 15"/>
          <p:cNvSpPr txBox="1">
            <a:spLocks noChangeArrowheads="1"/>
          </p:cNvSpPr>
          <p:nvPr/>
        </p:nvSpPr>
        <p:spPr bwMode="auto">
          <a:xfrm>
            <a:off x="268383" y="1694499"/>
            <a:ext cx="1141413" cy="304800"/>
          </a:xfrm>
          <a:prstGeom prst="rect">
            <a:avLst/>
          </a:prstGeom>
          <a:noFill/>
          <a:ln w="9525">
            <a:noFill/>
            <a:miter lim="800000"/>
            <a:headEnd/>
            <a:tailEnd/>
          </a:ln>
        </p:spPr>
        <p:txBody>
          <a:bodyPr wrap="none">
            <a:spAutoFit/>
          </a:bodyPr>
          <a:lstStyle/>
          <a:p>
            <a:r>
              <a:rPr lang="en-US" sz="1400" b="1" dirty="0">
                <a:solidFill>
                  <a:schemeClr val="hlink"/>
                </a:solidFill>
                <a:latin typeface="Courier New" pitchFamily="49" charset="0"/>
                <a:cs typeface="Courier New" pitchFamily="49" charset="0"/>
              </a:rPr>
              <a:t>Text data</a:t>
            </a:r>
            <a:endParaRPr lang="en-US" sz="1400" b="1" dirty="0">
              <a:solidFill>
                <a:schemeClr val="hlink"/>
              </a:solidFill>
              <a:latin typeface="Courier New" pitchFamily="49" charset="0"/>
              <a:ea typeface="MS PGothic" pitchFamily="34" charset="-128"/>
              <a:cs typeface="Courier New" pitchFamily="49" charset="0"/>
            </a:endParaRPr>
          </a:p>
        </p:txBody>
      </p:sp>
      <p:sp>
        <p:nvSpPr>
          <p:cNvPr id="22" name="Rectangle 21"/>
          <p:cNvSpPr/>
          <p:nvPr/>
        </p:nvSpPr>
        <p:spPr>
          <a:xfrm>
            <a:off x="236538" y="3618103"/>
            <a:ext cx="1143000" cy="6096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rgbClr val="FFFFFF"/>
                </a:solidFill>
                <a:cs typeface="ヒラギノ角ゴ Pro W3"/>
              </a:rPr>
              <a:t>Generic Text Ingest</a:t>
            </a:r>
          </a:p>
        </p:txBody>
      </p:sp>
      <p:sp>
        <p:nvSpPr>
          <p:cNvPr id="40967" name="Rectangle 33"/>
          <p:cNvSpPr>
            <a:spLocks noChangeArrowheads="1"/>
          </p:cNvSpPr>
          <p:nvPr/>
        </p:nvSpPr>
        <p:spPr bwMode="auto">
          <a:xfrm>
            <a:off x="1880171" y="3056382"/>
            <a:ext cx="2352675" cy="2442210"/>
          </a:xfrm>
          <a:prstGeom prst="rect">
            <a:avLst/>
          </a:prstGeom>
          <a:solidFill>
            <a:schemeClr val="bg1"/>
          </a:solidFill>
          <a:ln w="9525" algn="ctr">
            <a:solidFill>
              <a:schemeClr val="tx1"/>
            </a:solidFill>
            <a:prstDash val="dash"/>
            <a:miter lim="800000"/>
            <a:headEnd/>
            <a:tailEnd/>
          </a:ln>
        </p:spPr>
        <p:txBody>
          <a:bodyPr/>
          <a:lstStyle/>
          <a:p>
            <a:r>
              <a:rPr lang="en-US" sz="1400" dirty="0">
                <a:solidFill>
                  <a:schemeClr val="hlink"/>
                </a:solidFill>
                <a:cs typeface="ヒラギノ角ゴ Pro W3"/>
              </a:rPr>
              <a:t>Linguistic Algorithms</a:t>
            </a:r>
          </a:p>
        </p:txBody>
      </p:sp>
      <p:sp>
        <p:nvSpPr>
          <p:cNvPr id="35" name="Rectangle 34"/>
          <p:cNvSpPr/>
          <p:nvPr/>
        </p:nvSpPr>
        <p:spPr>
          <a:xfrm>
            <a:off x="1980628" y="3512121"/>
            <a:ext cx="2124075" cy="49942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t>Big-5 Personality</a:t>
            </a:r>
          </a:p>
        </p:txBody>
      </p:sp>
      <p:sp>
        <p:nvSpPr>
          <p:cNvPr id="36" name="Rectangle 35"/>
          <p:cNvSpPr/>
          <p:nvPr/>
        </p:nvSpPr>
        <p:spPr>
          <a:xfrm>
            <a:off x="1979136" y="4183379"/>
            <a:ext cx="2114550" cy="50127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t>Basic Human Values</a:t>
            </a:r>
          </a:p>
        </p:txBody>
      </p:sp>
      <p:sp>
        <p:nvSpPr>
          <p:cNvPr id="37" name="Rectangle 36"/>
          <p:cNvSpPr/>
          <p:nvPr/>
        </p:nvSpPr>
        <p:spPr>
          <a:xfrm>
            <a:off x="2001838" y="4837557"/>
            <a:ext cx="2114550" cy="48920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t>Fundamental Needs</a:t>
            </a:r>
          </a:p>
        </p:txBody>
      </p:sp>
      <p:pic>
        <p:nvPicPr>
          <p:cNvPr id="40971" name="Picture 1"/>
          <p:cNvPicPr>
            <a:picLocks noChangeAspect="1" noChangeArrowheads="1"/>
          </p:cNvPicPr>
          <p:nvPr/>
        </p:nvPicPr>
        <p:blipFill>
          <a:blip r:embed="rId3"/>
          <a:srcRect/>
          <a:stretch>
            <a:fillRect/>
          </a:stretch>
        </p:blipFill>
        <p:spPr bwMode="auto">
          <a:xfrm>
            <a:off x="6788658" y="1749611"/>
            <a:ext cx="2094993" cy="716539"/>
          </a:xfrm>
          <a:prstGeom prst="rect">
            <a:avLst/>
          </a:prstGeom>
          <a:noFill/>
          <a:ln w="9525">
            <a:solidFill>
              <a:schemeClr val="hlink"/>
            </a:solidFill>
            <a:miter lim="800000"/>
            <a:headEnd/>
            <a:tailEnd/>
          </a:ln>
        </p:spPr>
      </p:pic>
      <p:sp>
        <p:nvSpPr>
          <p:cNvPr id="40972" name="Text Box 23"/>
          <p:cNvSpPr txBox="1">
            <a:spLocks noChangeArrowheads="1"/>
          </p:cNvSpPr>
          <p:nvPr/>
        </p:nvSpPr>
        <p:spPr bwMode="auto">
          <a:xfrm>
            <a:off x="6503543" y="2600389"/>
            <a:ext cx="1150938" cy="508000"/>
          </a:xfrm>
          <a:prstGeom prst="rect">
            <a:avLst/>
          </a:prstGeom>
          <a:noFill/>
          <a:ln w="9525">
            <a:noFill/>
            <a:miter lim="800000"/>
            <a:headEnd/>
            <a:tailEnd/>
          </a:ln>
        </p:spPr>
        <p:txBody>
          <a:bodyPr wrap="none" lIns="81639" tIns="40820" rIns="81639" bIns="40820">
            <a:sp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a:latin typeface="Calibri" pitchFamily="34" charset="0"/>
                <a:ea typeface="MS PGothic" pitchFamily="34" charset="-128"/>
                <a:cs typeface="Calibri" pitchFamily="34" charset="0"/>
              </a:rPr>
              <a:t>Interactive </a:t>
            </a:r>
            <a:br>
              <a:rPr lang="en-US" sz="1400" dirty="0">
                <a:latin typeface="Calibri" pitchFamily="34" charset="0"/>
                <a:ea typeface="MS PGothic" pitchFamily="34" charset="-128"/>
                <a:cs typeface="Calibri" pitchFamily="34" charset="0"/>
              </a:rPr>
            </a:br>
            <a:r>
              <a:rPr lang="en-US" sz="1400" dirty="0">
                <a:latin typeface="Calibri" pitchFamily="34" charset="0"/>
                <a:ea typeface="MS PGothic" pitchFamily="34" charset="-128"/>
                <a:cs typeface="Calibri" pitchFamily="34" charset="0"/>
              </a:rPr>
              <a:t>Visualizations</a:t>
            </a:r>
          </a:p>
        </p:txBody>
      </p:sp>
      <p:sp>
        <p:nvSpPr>
          <p:cNvPr id="40973" name="Text Box 24"/>
          <p:cNvSpPr txBox="1">
            <a:spLocks noChangeArrowheads="1"/>
          </p:cNvSpPr>
          <p:nvPr/>
        </p:nvSpPr>
        <p:spPr bwMode="auto">
          <a:xfrm>
            <a:off x="6666198" y="1346251"/>
            <a:ext cx="2337372" cy="359436"/>
          </a:xfrm>
          <a:prstGeom prst="rect">
            <a:avLst/>
          </a:prstGeom>
          <a:noFill/>
          <a:ln w="9525">
            <a:noFill/>
            <a:miter lim="800000"/>
            <a:headEnd/>
            <a:tailEnd/>
          </a:ln>
        </p:spPr>
        <p:txBody>
          <a:bodyPr wrap="square" lIns="81639" tIns="40820" rIns="81639" bIns="40820">
            <a:sp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a:latin typeface="Calibri" pitchFamily="34" charset="0"/>
                <a:ea typeface="MS PGothic" pitchFamily="34" charset="-128"/>
                <a:cs typeface="Calibri" pitchFamily="34" charset="0"/>
              </a:rPr>
              <a:t>SPSS, </a:t>
            </a:r>
            <a:r>
              <a:rPr lang="en-US" sz="1400" dirty="0" err="1">
                <a:latin typeface="Calibri" pitchFamily="34" charset="0"/>
                <a:ea typeface="MS PGothic" pitchFamily="34" charset="-128"/>
                <a:cs typeface="Calibri" pitchFamily="34" charset="0"/>
              </a:rPr>
              <a:t>Unica</a:t>
            </a:r>
            <a:r>
              <a:rPr lang="en-US" sz="1400" dirty="0">
                <a:latin typeface="Calibri" pitchFamily="34" charset="0"/>
                <a:ea typeface="MS PGothic" pitchFamily="34" charset="-128"/>
                <a:cs typeface="Calibri" pitchFamily="34" charset="0"/>
              </a:rPr>
              <a:t>, </a:t>
            </a:r>
            <a:r>
              <a:rPr lang="en-US" sz="1400" dirty="0" err="1" smtClean="0">
                <a:latin typeface="Calibri" pitchFamily="34" charset="0"/>
                <a:ea typeface="MS PGothic" pitchFamily="34" charset="-128"/>
                <a:cs typeface="Calibri" pitchFamily="34" charset="0"/>
              </a:rPr>
              <a:t>Cognos</a:t>
            </a:r>
            <a:r>
              <a:rPr lang="en-US" sz="1400" dirty="0">
                <a:ea typeface="MS PGothic" pitchFamily="34" charset="-128"/>
                <a:cs typeface="Calibri" pitchFamily="34" charset="0"/>
              </a:rPr>
              <a:t>,</a:t>
            </a:r>
            <a:r>
              <a:rPr lang="en-US" dirty="0">
                <a:ea typeface="MS PGothic" pitchFamily="34" charset="-128"/>
                <a:cs typeface="Calibri" pitchFamily="34" charset="0"/>
              </a:rPr>
              <a:t> </a:t>
            </a:r>
            <a:r>
              <a:rPr lang="en-US" sz="1400" dirty="0" err="1">
                <a:latin typeface="Calibri" pitchFamily="34" charset="0"/>
                <a:ea typeface="MS PGothic" pitchFamily="34" charset="-128"/>
                <a:cs typeface="Calibri" pitchFamily="34" charset="0"/>
              </a:rPr>
              <a:t>Kenexa</a:t>
            </a:r>
            <a:endParaRPr lang="en-US" sz="1400" dirty="0">
              <a:latin typeface="Calibri" pitchFamily="34" charset="0"/>
              <a:ea typeface="MS PGothic" pitchFamily="34" charset="-128"/>
              <a:cs typeface="Calibri" pitchFamily="34" charset="0"/>
            </a:endParaRPr>
          </a:p>
        </p:txBody>
      </p:sp>
      <p:sp>
        <p:nvSpPr>
          <p:cNvPr id="57" name="Rectangle 56"/>
          <p:cNvSpPr/>
          <p:nvPr/>
        </p:nvSpPr>
        <p:spPr>
          <a:xfrm>
            <a:off x="1895983" y="1820290"/>
            <a:ext cx="2305050" cy="52057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rgbClr val="FFFFFF"/>
                </a:solidFill>
                <a:cs typeface="ヒラギノ角ゴ Pro W3"/>
              </a:rPr>
              <a:t>Data Model (JSON)</a:t>
            </a:r>
          </a:p>
        </p:txBody>
      </p:sp>
      <p:cxnSp>
        <p:nvCxnSpPr>
          <p:cNvPr id="62" name="Straight Arrow Connector 61"/>
          <p:cNvCxnSpPr>
            <a:cxnSpLocks noChangeShapeType="1"/>
          </p:cNvCxnSpPr>
          <p:nvPr/>
        </p:nvCxnSpPr>
        <p:spPr bwMode="auto">
          <a:xfrm flipV="1">
            <a:off x="3106040" y="2376552"/>
            <a:ext cx="49910" cy="330328"/>
          </a:xfrm>
          <a:prstGeom prst="straightConnector1">
            <a:avLst/>
          </a:prstGeom>
          <a:noFill/>
          <a:ln w="25400">
            <a:solidFill>
              <a:schemeClr val="accent1"/>
            </a:solidFill>
            <a:round/>
            <a:headEnd type="arrow" w="med" len="med"/>
            <a:tailEnd type="arrow" w="med" len="med"/>
          </a:ln>
          <a:effectLst>
            <a:outerShdw dist="20000" dir="5400000" rotWithShape="0">
              <a:srgbClr val="808080">
                <a:alpha val="37999"/>
              </a:srgbClr>
            </a:outerShdw>
          </a:effectLst>
        </p:spPr>
      </p:cxnSp>
      <p:cxnSp>
        <p:nvCxnSpPr>
          <p:cNvPr id="70" name="Straight Arrow Connector 69"/>
          <p:cNvCxnSpPr>
            <a:cxnSpLocks noChangeShapeType="1"/>
            <a:stCxn id="22" idx="3"/>
            <a:endCxn id="57" idx="1"/>
          </p:cNvCxnSpPr>
          <p:nvPr/>
        </p:nvCxnSpPr>
        <p:spPr bwMode="auto">
          <a:xfrm flipV="1">
            <a:off x="1379538" y="2080577"/>
            <a:ext cx="516445" cy="1842326"/>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40977" name="TextBox 14"/>
          <p:cNvSpPr txBox="1">
            <a:spLocks noChangeArrowheads="1"/>
          </p:cNvSpPr>
          <p:nvPr/>
        </p:nvSpPr>
        <p:spPr bwMode="auto">
          <a:xfrm>
            <a:off x="1729296" y="1031430"/>
            <a:ext cx="2717800" cy="519113"/>
          </a:xfrm>
          <a:prstGeom prst="rect">
            <a:avLst/>
          </a:prstGeom>
          <a:noFill/>
          <a:ln w="9525">
            <a:noFill/>
            <a:miter lim="800000"/>
            <a:headEnd/>
            <a:tailEnd/>
          </a:ln>
        </p:spPr>
        <p:txBody>
          <a:bodyPr wrap="none">
            <a:spAutoFit/>
          </a:bodyPr>
          <a:lstStyle/>
          <a:p>
            <a:r>
              <a:rPr lang="en-US" sz="1600" b="1" dirty="0" smtClean="0">
                <a:latin typeface="Calibri" pitchFamily="34" charset="0"/>
                <a:ea typeface="MS PGothic" pitchFamily="34" charset="-128"/>
                <a:cs typeface="Calibri" pitchFamily="34" charset="0"/>
              </a:rPr>
              <a:t>Portrait </a:t>
            </a:r>
            <a:r>
              <a:rPr lang="en-US" sz="1600" b="1" dirty="0">
                <a:latin typeface="Calibri" pitchFamily="34" charset="0"/>
                <a:ea typeface="MS PGothic" pitchFamily="34" charset="-128"/>
                <a:cs typeface="Calibri" pitchFamily="34" charset="0"/>
              </a:rPr>
              <a:t>API Implementation</a:t>
            </a:r>
          </a:p>
          <a:p>
            <a:r>
              <a:rPr lang="en-US" sz="1200" dirty="0">
                <a:solidFill>
                  <a:schemeClr val="bg2"/>
                </a:solidFill>
                <a:latin typeface="Calibri" pitchFamily="34" charset="0"/>
                <a:ea typeface="MS PGothic" pitchFamily="34" charset="-128"/>
                <a:cs typeface="Calibri" pitchFamily="34" charset="0"/>
              </a:rPr>
              <a:t>(runs in </a:t>
            </a:r>
            <a:r>
              <a:rPr lang="en-US" sz="1000" dirty="0">
                <a:ea typeface="MS PGothic" pitchFamily="34" charset="-128"/>
                <a:cs typeface="Calibri" pitchFamily="34" charset="0"/>
              </a:rPr>
              <a:t>Java EE 6.0 Web Profile containers</a:t>
            </a:r>
            <a:r>
              <a:rPr lang="en-US" sz="1200" dirty="0">
                <a:solidFill>
                  <a:schemeClr val="bg2"/>
                </a:solidFill>
                <a:latin typeface="Calibri" pitchFamily="34" charset="0"/>
                <a:ea typeface="MS PGothic" pitchFamily="34" charset="-128"/>
                <a:cs typeface="Calibri" pitchFamily="34" charset="0"/>
              </a:rPr>
              <a:t>)</a:t>
            </a:r>
          </a:p>
        </p:txBody>
      </p:sp>
      <p:sp>
        <p:nvSpPr>
          <p:cNvPr id="40978" name="TextBox 14"/>
          <p:cNvSpPr txBox="1">
            <a:spLocks noChangeArrowheads="1"/>
          </p:cNvSpPr>
          <p:nvPr/>
        </p:nvSpPr>
        <p:spPr bwMode="auto">
          <a:xfrm>
            <a:off x="6973888" y="971741"/>
            <a:ext cx="1230312" cy="336550"/>
          </a:xfrm>
          <a:prstGeom prst="rect">
            <a:avLst/>
          </a:prstGeom>
          <a:noFill/>
          <a:ln w="9525">
            <a:noFill/>
            <a:miter lim="800000"/>
            <a:headEnd/>
            <a:tailEnd/>
          </a:ln>
        </p:spPr>
        <p:txBody>
          <a:bodyPr wrap="none">
            <a:spAutoFit/>
          </a:bodyPr>
          <a:lstStyle/>
          <a:p>
            <a:r>
              <a:rPr lang="en-US" sz="1600" b="1" dirty="0">
                <a:latin typeface="Calibri" pitchFamily="34" charset="0"/>
                <a:ea typeface="MS PGothic" pitchFamily="34" charset="-128"/>
                <a:cs typeface="Calibri" pitchFamily="34" charset="0"/>
              </a:rPr>
              <a:t>Applications</a:t>
            </a:r>
          </a:p>
        </p:txBody>
      </p:sp>
      <p:sp>
        <p:nvSpPr>
          <p:cNvPr id="40979" name="Text Box 23"/>
          <p:cNvSpPr txBox="1">
            <a:spLocks noChangeArrowheads="1"/>
          </p:cNvSpPr>
          <p:nvPr/>
        </p:nvSpPr>
        <p:spPr bwMode="auto">
          <a:xfrm>
            <a:off x="7903369" y="5326761"/>
            <a:ext cx="1054100" cy="295275"/>
          </a:xfrm>
          <a:prstGeom prst="rect">
            <a:avLst/>
          </a:prstGeom>
          <a:noFill/>
          <a:ln w="9525">
            <a:noFill/>
            <a:miter lim="800000"/>
            <a:headEnd/>
            <a:tailEnd/>
          </a:ln>
        </p:spPr>
        <p:txBody>
          <a:bodyPr wrap="none" lIns="81639" tIns="40820" rIns="81639" bIns="4082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a:latin typeface="Calibri" pitchFamily="34" charset="0"/>
                <a:ea typeface="MS PGothic" pitchFamily="34" charset="-128"/>
                <a:cs typeface="Calibri" pitchFamily="34" charset="0"/>
              </a:rPr>
              <a:t>Mobile Web</a:t>
            </a:r>
          </a:p>
        </p:txBody>
      </p:sp>
      <p:sp>
        <p:nvSpPr>
          <p:cNvPr id="40980" name="Text Box 23"/>
          <p:cNvSpPr txBox="1">
            <a:spLocks noChangeArrowheads="1"/>
          </p:cNvSpPr>
          <p:nvPr/>
        </p:nvSpPr>
        <p:spPr bwMode="auto">
          <a:xfrm>
            <a:off x="7957344" y="2624425"/>
            <a:ext cx="928687" cy="508000"/>
          </a:xfrm>
          <a:prstGeom prst="rect">
            <a:avLst/>
          </a:prstGeom>
          <a:noFill/>
          <a:ln w="9525">
            <a:noFill/>
            <a:miter lim="800000"/>
            <a:headEnd/>
            <a:tailEnd/>
          </a:ln>
        </p:spPr>
        <p:txBody>
          <a:bodyPr wrap="none" lIns="81639" tIns="40820" rIns="81639" bIns="40820">
            <a:sp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a:latin typeface="Calibri" pitchFamily="34" charset="0"/>
                <a:ea typeface="MS PGothic" pitchFamily="34" charset="-128"/>
                <a:cs typeface="Calibri" pitchFamily="34" charset="0"/>
              </a:rPr>
              <a:t>Watson</a:t>
            </a:r>
            <a:br>
              <a:rPr lang="en-US" sz="1400" dirty="0">
                <a:latin typeface="Calibri" pitchFamily="34" charset="0"/>
                <a:ea typeface="MS PGothic" pitchFamily="34" charset="-128"/>
                <a:cs typeface="Calibri" pitchFamily="34" charset="0"/>
              </a:rPr>
            </a:br>
            <a:r>
              <a:rPr lang="en-US" sz="1400" dirty="0">
                <a:latin typeface="Calibri" pitchFamily="34" charset="0"/>
                <a:ea typeface="MS PGothic" pitchFamily="34" charset="-128"/>
                <a:cs typeface="Calibri" pitchFamily="34" charset="0"/>
              </a:rPr>
              <a:t>Ecosystem</a:t>
            </a:r>
          </a:p>
        </p:txBody>
      </p:sp>
      <p:cxnSp>
        <p:nvCxnSpPr>
          <p:cNvPr id="90" name="Straight Arrow Connector 89"/>
          <p:cNvCxnSpPr>
            <a:cxnSpLocks noChangeShapeType="1"/>
          </p:cNvCxnSpPr>
          <p:nvPr/>
        </p:nvCxnSpPr>
        <p:spPr bwMode="auto">
          <a:xfrm>
            <a:off x="770511" y="2765806"/>
            <a:ext cx="7937" cy="780986"/>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93" name="Straight Arrow Connector 92"/>
          <p:cNvCxnSpPr>
            <a:cxnSpLocks noChangeShapeType="1"/>
          </p:cNvCxnSpPr>
          <p:nvPr/>
        </p:nvCxnSpPr>
        <p:spPr bwMode="auto">
          <a:xfrm flipV="1">
            <a:off x="6207125" y="1639888"/>
            <a:ext cx="377825" cy="7937"/>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pic>
        <p:nvPicPr>
          <p:cNvPr id="40983" name="Picture 96"/>
          <p:cNvPicPr>
            <a:picLocks noChangeAspect="1"/>
          </p:cNvPicPr>
          <p:nvPr/>
        </p:nvPicPr>
        <p:blipFill>
          <a:blip r:embed="rId4"/>
          <a:srcRect/>
          <a:stretch>
            <a:fillRect/>
          </a:stretch>
        </p:blipFill>
        <p:spPr bwMode="auto">
          <a:xfrm>
            <a:off x="8040688" y="5651500"/>
            <a:ext cx="762000" cy="973138"/>
          </a:xfrm>
          <a:prstGeom prst="rect">
            <a:avLst/>
          </a:prstGeom>
          <a:noFill/>
          <a:ln w="9525">
            <a:noFill/>
            <a:miter lim="800000"/>
            <a:headEnd/>
            <a:tailEnd/>
          </a:ln>
        </p:spPr>
      </p:pic>
      <p:sp>
        <p:nvSpPr>
          <p:cNvPr id="40984" name="TextBox 14"/>
          <p:cNvSpPr txBox="1">
            <a:spLocks noChangeArrowheads="1"/>
          </p:cNvSpPr>
          <p:nvPr/>
        </p:nvSpPr>
        <p:spPr bwMode="auto">
          <a:xfrm>
            <a:off x="57658" y="1041464"/>
            <a:ext cx="1473200" cy="581025"/>
          </a:xfrm>
          <a:prstGeom prst="rect">
            <a:avLst/>
          </a:prstGeom>
          <a:noFill/>
          <a:ln w="9525">
            <a:noFill/>
            <a:miter lim="800000"/>
            <a:headEnd/>
            <a:tailEnd/>
          </a:ln>
        </p:spPr>
        <p:txBody>
          <a:bodyPr>
            <a:spAutoFit/>
          </a:bodyPr>
          <a:lstStyle/>
          <a:p>
            <a:pPr algn="ctr"/>
            <a:r>
              <a:rPr lang="en-US" sz="1600" b="1" dirty="0">
                <a:latin typeface="Calibri" pitchFamily="34" charset="0"/>
                <a:ea typeface="MS PGothic" pitchFamily="34" charset="-128"/>
                <a:cs typeface="Calibri" pitchFamily="34" charset="0"/>
              </a:rPr>
              <a:t>Input Parameters</a:t>
            </a:r>
            <a:endParaRPr lang="en-US" sz="1600" dirty="0">
              <a:solidFill>
                <a:schemeClr val="bg2"/>
              </a:solidFill>
              <a:latin typeface="Calibri" pitchFamily="34" charset="0"/>
              <a:ea typeface="MS PGothic" pitchFamily="34" charset="-128"/>
              <a:cs typeface="Calibri" pitchFamily="34" charset="0"/>
            </a:endParaRPr>
          </a:p>
        </p:txBody>
      </p:sp>
      <p:sp>
        <p:nvSpPr>
          <p:cNvPr id="40986" name="TextBox 15"/>
          <p:cNvSpPr txBox="1">
            <a:spLocks noChangeArrowheads="1"/>
          </p:cNvSpPr>
          <p:nvPr/>
        </p:nvSpPr>
        <p:spPr bwMode="auto">
          <a:xfrm>
            <a:off x="4752340" y="1106837"/>
            <a:ext cx="1354138" cy="304800"/>
          </a:xfrm>
          <a:prstGeom prst="rect">
            <a:avLst/>
          </a:prstGeom>
          <a:noFill/>
          <a:ln w="9525">
            <a:noFill/>
            <a:miter lim="800000"/>
            <a:headEnd/>
            <a:tailEnd/>
          </a:ln>
        </p:spPr>
        <p:txBody>
          <a:bodyPr wrap="none">
            <a:spAutoFit/>
          </a:bodyPr>
          <a:lstStyle/>
          <a:p>
            <a:r>
              <a:rPr lang="en-US" sz="1400" b="1" dirty="0">
                <a:solidFill>
                  <a:schemeClr val="hlink"/>
                </a:solidFill>
                <a:latin typeface="Courier New" pitchFamily="49" charset="0"/>
                <a:cs typeface="Courier New" pitchFamily="49" charset="0"/>
              </a:rPr>
              <a:t>JSON output</a:t>
            </a:r>
            <a:endParaRPr lang="en-US" sz="1400" b="1" dirty="0">
              <a:solidFill>
                <a:schemeClr val="hlink"/>
              </a:solidFill>
              <a:latin typeface="Courier New" pitchFamily="49" charset="0"/>
              <a:ea typeface="MS PGothic" pitchFamily="34" charset="-128"/>
              <a:cs typeface="Courier New" pitchFamily="49" charset="0"/>
            </a:endParaRPr>
          </a:p>
        </p:txBody>
      </p:sp>
      <p:cxnSp>
        <p:nvCxnSpPr>
          <p:cNvPr id="3" name="Straight Arrow Connector 92"/>
          <p:cNvCxnSpPr>
            <a:cxnSpLocks noChangeShapeType="1"/>
          </p:cNvCxnSpPr>
          <p:nvPr/>
        </p:nvCxnSpPr>
        <p:spPr bwMode="auto">
          <a:xfrm>
            <a:off x="6149975" y="3505200"/>
            <a:ext cx="1739900" cy="11113"/>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40988" name="Rectangle 33"/>
          <p:cNvSpPr>
            <a:spLocks noChangeArrowheads="1"/>
          </p:cNvSpPr>
          <p:nvPr/>
        </p:nvSpPr>
        <p:spPr bwMode="auto">
          <a:xfrm>
            <a:off x="6555931" y="2599785"/>
            <a:ext cx="1066800" cy="1422306"/>
          </a:xfrm>
          <a:prstGeom prst="rect">
            <a:avLst/>
          </a:prstGeom>
          <a:noFill/>
          <a:ln w="9525" algn="ctr">
            <a:solidFill>
              <a:schemeClr val="tx1"/>
            </a:solidFill>
            <a:prstDash val="dash"/>
            <a:miter lim="800000"/>
            <a:headEnd/>
            <a:tailEnd/>
          </a:ln>
        </p:spPr>
        <p:txBody>
          <a:bodyPr/>
          <a:lstStyle/>
          <a:p>
            <a:endParaRPr lang="en-US" sz="1200">
              <a:solidFill>
                <a:schemeClr val="hlink"/>
              </a:solidFill>
              <a:cs typeface="ヒラギノ角ゴ Pro W3"/>
            </a:endParaRPr>
          </a:p>
        </p:txBody>
      </p:sp>
      <p:sp>
        <p:nvSpPr>
          <p:cNvPr id="40989" name="Rectangle 33"/>
          <p:cNvSpPr>
            <a:spLocks noChangeArrowheads="1"/>
          </p:cNvSpPr>
          <p:nvPr/>
        </p:nvSpPr>
        <p:spPr bwMode="auto">
          <a:xfrm>
            <a:off x="7888288" y="5345303"/>
            <a:ext cx="1066800" cy="1352550"/>
          </a:xfrm>
          <a:prstGeom prst="rect">
            <a:avLst/>
          </a:prstGeom>
          <a:noFill/>
          <a:ln w="9525" algn="ctr">
            <a:solidFill>
              <a:schemeClr val="tx1"/>
            </a:solidFill>
            <a:prstDash val="dash"/>
            <a:miter lim="800000"/>
            <a:headEnd/>
            <a:tailEnd/>
          </a:ln>
        </p:spPr>
        <p:txBody>
          <a:bodyPr/>
          <a:lstStyle/>
          <a:p>
            <a:endParaRPr lang="en-US" sz="1200">
              <a:solidFill>
                <a:schemeClr val="hlink"/>
              </a:solidFill>
              <a:cs typeface="ヒラギノ角ゴ Pro W3"/>
            </a:endParaRPr>
          </a:p>
        </p:txBody>
      </p:sp>
      <p:sp>
        <p:nvSpPr>
          <p:cNvPr id="40990" name="Rectangle 33"/>
          <p:cNvSpPr>
            <a:spLocks noChangeArrowheads="1"/>
          </p:cNvSpPr>
          <p:nvPr/>
        </p:nvSpPr>
        <p:spPr bwMode="auto">
          <a:xfrm>
            <a:off x="6553201" y="1323975"/>
            <a:ext cx="2514599" cy="1190625"/>
          </a:xfrm>
          <a:prstGeom prst="rect">
            <a:avLst/>
          </a:prstGeom>
          <a:noFill/>
          <a:ln w="9525" algn="ctr">
            <a:solidFill>
              <a:schemeClr val="tx1"/>
            </a:solidFill>
            <a:prstDash val="dash"/>
            <a:miter lim="800000"/>
            <a:headEnd/>
            <a:tailEnd/>
          </a:ln>
        </p:spPr>
        <p:txBody>
          <a:bodyPr/>
          <a:lstStyle/>
          <a:p>
            <a:endParaRPr lang="en-US" sz="1200">
              <a:solidFill>
                <a:schemeClr val="hlink"/>
              </a:solidFill>
              <a:cs typeface="ヒラギノ角ゴ Pro W3"/>
            </a:endParaRPr>
          </a:p>
        </p:txBody>
      </p:sp>
      <p:pic>
        <p:nvPicPr>
          <p:cNvPr id="40991" name="Picture 59" descr="jeff-system-u.png"/>
          <p:cNvPicPr>
            <a:picLocks noChangeAspect="1"/>
          </p:cNvPicPr>
          <p:nvPr/>
        </p:nvPicPr>
        <p:blipFill>
          <a:blip r:embed="rId5"/>
          <a:srcRect/>
          <a:stretch>
            <a:fillRect/>
          </a:stretch>
        </p:blipFill>
        <p:spPr bwMode="auto">
          <a:xfrm>
            <a:off x="6659118" y="3150807"/>
            <a:ext cx="876300" cy="800100"/>
          </a:xfrm>
          <a:prstGeom prst="rect">
            <a:avLst/>
          </a:prstGeom>
          <a:noFill/>
          <a:ln w="9525">
            <a:noFill/>
            <a:miter lim="800000"/>
            <a:headEnd/>
            <a:tailEnd/>
          </a:ln>
        </p:spPr>
      </p:pic>
      <p:cxnSp>
        <p:nvCxnSpPr>
          <p:cNvPr id="4" name="Straight Arrow Connector 92"/>
          <p:cNvCxnSpPr>
            <a:cxnSpLocks noChangeShapeType="1"/>
          </p:cNvCxnSpPr>
          <p:nvPr/>
        </p:nvCxnSpPr>
        <p:spPr bwMode="auto">
          <a:xfrm flipV="1">
            <a:off x="6149975" y="3030538"/>
            <a:ext cx="377825" cy="7937"/>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pic>
        <p:nvPicPr>
          <p:cNvPr id="40994" name="Picture 6"/>
          <p:cNvPicPr>
            <a:picLocks noChangeAspect="1" noChangeArrowheads="1"/>
          </p:cNvPicPr>
          <p:nvPr/>
        </p:nvPicPr>
        <p:blipFill>
          <a:blip r:embed="rId6"/>
          <a:srcRect/>
          <a:stretch>
            <a:fillRect/>
          </a:stretch>
        </p:blipFill>
        <p:spPr bwMode="auto">
          <a:xfrm>
            <a:off x="4705350" y="1622488"/>
            <a:ext cx="1409700" cy="3167443"/>
          </a:xfrm>
          <a:prstGeom prst="rect">
            <a:avLst/>
          </a:prstGeom>
          <a:noFill/>
          <a:ln w="38100" cmpd="thinThick">
            <a:solidFill>
              <a:schemeClr val="accent1"/>
            </a:solidFill>
            <a:miter lim="800000"/>
            <a:headEnd/>
            <a:tailEnd/>
          </a:ln>
        </p:spPr>
      </p:pic>
      <p:pic>
        <p:nvPicPr>
          <p:cNvPr id="40995" name="Picture 99"/>
          <p:cNvPicPr>
            <a:picLocks noChangeAspect="1"/>
          </p:cNvPicPr>
          <p:nvPr/>
        </p:nvPicPr>
        <p:blipFill>
          <a:blip r:embed="rId7"/>
          <a:srcRect/>
          <a:stretch>
            <a:fillRect/>
          </a:stretch>
        </p:blipFill>
        <p:spPr bwMode="auto">
          <a:xfrm>
            <a:off x="8104188" y="3261729"/>
            <a:ext cx="687388" cy="682625"/>
          </a:xfrm>
          <a:prstGeom prst="rect">
            <a:avLst/>
          </a:prstGeom>
          <a:noFill/>
          <a:ln w="28575">
            <a:solidFill>
              <a:srgbClr val="000000"/>
            </a:solidFill>
            <a:miter lim="800000"/>
            <a:headEnd/>
            <a:tailEnd/>
          </a:ln>
        </p:spPr>
      </p:pic>
      <p:cxnSp>
        <p:nvCxnSpPr>
          <p:cNvPr id="10" name="Straight Arrow Connector 92"/>
          <p:cNvCxnSpPr>
            <a:cxnSpLocks noChangeShapeType="1"/>
          </p:cNvCxnSpPr>
          <p:nvPr/>
        </p:nvCxnSpPr>
        <p:spPr bwMode="auto">
          <a:xfrm flipV="1">
            <a:off x="4311650" y="2076133"/>
            <a:ext cx="377825" cy="7937"/>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pic>
        <p:nvPicPr>
          <p:cNvPr id="41005" name="Picture 74"/>
          <p:cNvPicPr>
            <a:picLocks noChangeAspect="1" noChangeArrowheads="1"/>
          </p:cNvPicPr>
          <p:nvPr/>
        </p:nvPicPr>
        <p:blipFill>
          <a:blip r:embed="rId8"/>
          <a:srcRect/>
          <a:stretch>
            <a:fillRect/>
          </a:stretch>
        </p:blipFill>
        <p:spPr bwMode="auto">
          <a:xfrm>
            <a:off x="6670675" y="4231513"/>
            <a:ext cx="2209800" cy="885825"/>
          </a:xfrm>
          <a:prstGeom prst="rect">
            <a:avLst/>
          </a:prstGeom>
          <a:noFill/>
          <a:ln w="38100" cmpd="thinThick">
            <a:solidFill>
              <a:schemeClr val="hlink"/>
            </a:solidFill>
            <a:miter lim="800000"/>
            <a:headEnd/>
            <a:tailEnd/>
          </a:ln>
        </p:spPr>
      </p:pic>
      <p:sp>
        <p:nvSpPr>
          <p:cNvPr id="41006" name="Text Box 23"/>
          <p:cNvSpPr txBox="1">
            <a:spLocks noChangeArrowheads="1"/>
          </p:cNvSpPr>
          <p:nvPr/>
        </p:nvSpPr>
        <p:spPr bwMode="auto">
          <a:xfrm>
            <a:off x="6612636" y="5324348"/>
            <a:ext cx="1003300" cy="508000"/>
          </a:xfrm>
          <a:prstGeom prst="rect">
            <a:avLst/>
          </a:prstGeom>
          <a:noFill/>
          <a:ln w="9525">
            <a:noFill/>
            <a:miter lim="800000"/>
            <a:headEnd/>
            <a:tailEnd/>
          </a:ln>
        </p:spPr>
        <p:txBody>
          <a:bodyPr wrap="none" lIns="81639" tIns="40820" rIns="81639" bIns="40820">
            <a:sp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a:latin typeface="Calibri" pitchFamily="34" charset="0"/>
                <a:ea typeface="MS PGothic" pitchFamily="34" charset="-128"/>
                <a:cs typeface="Calibri" pitchFamily="34" charset="0"/>
              </a:rPr>
              <a:t>Hybrid </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a:latin typeface="Calibri" pitchFamily="34" charset="0"/>
                <a:ea typeface="MS PGothic" pitchFamily="34" charset="-128"/>
                <a:cs typeface="Calibri" pitchFamily="34" charset="0"/>
              </a:rPr>
              <a:t>Mobile App</a:t>
            </a:r>
          </a:p>
        </p:txBody>
      </p:sp>
      <p:pic>
        <p:nvPicPr>
          <p:cNvPr id="41007" name="Picture 96"/>
          <p:cNvPicPr>
            <a:picLocks noChangeAspect="1"/>
          </p:cNvPicPr>
          <p:nvPr/>
        </p:nvPicPr>
        <p:blipFill>
          <a:blip r:embed="rId4"/>
          <a:srcRect/>
          <a:stretch>
            <a:fillRect/>
          </a:stretch>
        </p:blipFill>
        <p:spPr bwMode="auto">
          <a:xfrm>
            <a:off x="6738938" y="5869082"/>
            <a:ext cx="762000" cy="782638"/>
          </a:xfrm>
          <a:prstGeom prst="rect">
            <a:avLst/>
          </a:prstGeom>
          <a:noFill/>
          <a:ln w="9525">
            <a:noFill/>
            <a:miter lim="800000"/>
            <a:headEnd/>
            <a:tailEnd/>
          </a:ln>
        </p:spPr>
      </p:pic>
      <p:pic>
        <p:nvPicPr>
          <p:cNvPr id="41008" name="Picture 97" descr="jeff-system-u.png"/>
          <p:cNvPicPr>
            <a:picLocks noChangeAspect="1"/>
          </p:cNvPicPr>
          <p:nvPr/>
        </p:nvPicPr>
        <p:blipFill>
          <a:blip r:embed="rId5"/>
          <a:srcRect/>
          <a:stretch>
            <a:fillRect/>
          </a:stretch>
        </p:blipFill>
        <p:spPr bwMode="auto">
          <a:xfrm>
            <a:off x="6848475" y="6054090"/>
            <a:ext cx="547688" cy="485775"/>
          </a:xfrm>
          <a:prstGeom prst="rect">
            <a:avLst/>
          </a:prstGeom>
          <a:noFill/>
          <a:ln w="9525">
            <a:noFill/>
            <a:miter lim="800000"/>
            <a:headEnd/>
            <a:tailEnd/>
          </a:ln>
        </p:spPr>
      </p:pic>
      <p:sp>
        <p:nvSpPr>
          <p:cNvPr id="41009" name="Rectangle 33"/>
          <p:cNvSpPr>
            <a:spLocks noChangeArrowheads="1"/>
          </p:cNvSpPr>
          <p:nvPr/>
        </p:nvSpPr>
        <p:spPr bwMode="auto">
          <a:xfrm>
            <a:off x="6598603" y="5359399"/>
            <a:ext cx="1066800" cy="1338453"/>
          </a:xfrm>
          <a:prstGeom prst="rect">
            <a:avLst/>
          </a:prstGeom>
          <a:noFill/>
          <a:ln w="9525" algn="ctr">
            <a:solidFill>
              <a:schemeClr val="tx1"/>
            </a:solidFill>
            <a:prstDash val="dash"/>
            <a:miter lim="800000"/>
            <a:headEnd/>
            <a:tailEnd/>
          </a:ln>
        </p:spPr>
        <p:txBody>
          <a:bodyPr/>
          <a:lstStyle/>
          <a:p>
            <a:r>
              <a:rPr lang="en-US" sz="1200">
                <a:solidFill>
                  <a:schemeClr val="hlink"/>
                </a:solidFill>
                <a:cs typeface="ヒラギノ角ゴ Pro W3"/>
              </a:rPr>
              <a:t> </a:t>
            </a:r>
          </a:p>
        </p:txBody>
      </p:sp>
      <p:cxnSp>
        <p:nvCxnSpPr>
          <p:cNvPr id="13" name="Straight Arrow Connector 92"/>
          <p:cNvCxnSpPr>
            <a:cxnSpLocks noChangeShapeType="1"/>
          </p:cNvCxnSpPr>
          <p:nvPr/>
        </p:nvCxnSpPr>
        <p:spPr bwMode="auto">
          <a:xfrm flipV="1">
            <a:off x="6318250" y="5567680"/>
            <a:ext cx="377825" cy="7937"/>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41018" name="Rectangle 33"/>
          <p:cNvSpPr>
            <a:spLocks noChangeArrowheads="1"/>
          </p:cNvSpPr>
          <p:nvPr/>
        </p:nvSpPr>
        <p:spPr bwMode="auto">
          <a:xfrm>
            <a:off x="7888288" y="2610896"/>
            <a:ext cx="1066800" cy="1411194"/>
          </a:xfrm>
          <a:prstGeom prst="rect">
            <a:avLst/>
          </a:prstGeom>
          <a:noFill/>
          <a:ln w="9525" algn="ctr">
            <a:solidFill>
              <a:schemeClr val="tx1"/>
            </a:solidFill>
            <a:prstDash val="dash"/>
            <a:miter lim="800000"/>
            <a:headEnd/>
            <a:tailEnd/>
          </a:ln>
        </p:spPr>
        <p:txBody>
          <a:bodyPr/>
          <a:lstStyle/>
          <a:p>
            <a:endParaRPr lang="en-US" sz="1200">
              <a:solidFill>
                <a:schemeClr val="hlink"/>
              </a:solidFill>
              <a:cs typeface="ヒラギノ角ゴ Pro W3"/>
            </a:endParaRPr>
          </a:p>
        </p:txBody>
      </p:sp>
      <p:cxnSp>
        <p:nvCxnSpPr>
          <p:cNvPr id="60" name="Straight Connector 59"/>
          <p:cNvCxnSpPr/>
          <p:nvPr/>
        </p:nvCxnSpPr>
        <p:spPr>
          <a:xfrm flipV="1">
            <a:off x="4483608" y="880301"/>
            <a:ext cx="9525" cy="5995987"/>
          </a:xfrm>
          <a:prstGeom prst="line">
            <a:avLst/>
          </a:prstGeom>
          <a:ln>
            <a:solidFill>
              <a:schemeClr val="accent6">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65" name="TextBox 15"/>
          <p:cNvSpPr txBox="1">
            <a:spLocks noChangeArrowheads="1"/>
          </p:cNvSpPr>
          <p:nvPr/>
        </p:nvSpPr>
        <p:spPr bwMode="auto">
          <a:xfrm>
            <a:off x="4763082" y="5036151"/>
            <a:ext cx="1366080" cy="307777"/>
          </a:xfrm>
          <a:prstGeom prst="rect">
            <a:avLst/>
          </a:prstGeom>
          <a:noFill/>
          <a:ln w="9525">
            <a:noFill/>
            <a:miter lim="800000"/>
            <a:headEnd/>
            <a:tailEnd/>
          </a:ln>
        </p:spPr>
        <p:txBody>
          <a:bodyPr wrap="none">
            <a:spAutoFit/>
          </a:bodyPr>
          <a:lstStyle/>
          <a:p>
            <a:r>
              <a:rPr lang="en-US" sz="1400" b="1" smtClean="0">
                <a:solidFill>
                  <a:schemeClr val="hlink"/>
                </a:solidFill>
                <a:latin typeface="Courier New" pitchFamily="49" charset="0"/>
                <a:cs typeface="Courier New" pitchFamily="49" charset="0"/>
              </a:rPr>
              <a:t>Json output</a:t>
            </a:r>
            <a:endParaRPr lang="en-US" sz="1400" b="1" dirty="0">
              <a:solidFill>
                <a:schemeClr val="hlink"/>
              </a:solidFill>
              <a:latin typeface="Courier New" pitchFamily="49" charset="0"/>
              <a:ea typeface="MS PGothic" pitchFamily="34" charset="-128"/>
              <a:cs typeface="Courier New" pitchFamily="49" charset="0"/>
            </a:endParaRPr>
          </a:p>
        </p:txBody>
      </p:sp>
      <p:sp>
        <p:nvSpPr>
          <p:cNvPr id="66" name="TextBox 65"/>
          <p:cNvSpPr txBox="1"/>
          <p:nvPr/>
        </p:nvSpPr>
        <p:spPr>
          <a:xfrm>
            <a:off x="158226" y="2076565"/>
            <a:ext cx="1376458" cy="523220"/>
          </a:xfrm>
          <a:prstGeom prst="rect">
            <a:avLst/>
          </a:prstGeom>
          <a:noFill/>
        </p:spPr>
        <p:txBody>
          <a:bodyPr wrap="square" rtlCol="0">
            <a:spAutoFit/>
          </a:bodyPr>
          <a:lstStyle/>
          <a:p>
            <a:pPr algn="ctr"/>
            <a:r>
              <a:rPr lang="en-US" sz="1400" i="1" dirty="0" smtClean="0"/>
              <a:t>Social media, emails, etc. </a:t>
            </a:r>
            <a:endParaRPr lang="en-US" sz="1400" i="1" dirty="0"/>
          </a:p>
        </p:txBody>
      </p:sp>
      <p:sp>
        <p:nvSpPr>
          <p:cNvPr id="20" name="TextBox 19"/>
          <p:cNvSpPr txBox="1"/>
          <p:nvPr/>
        </p:nvSpPr>
        <p:spPr>
          <a:xfrm>
            <a:off x="135447" y="4789931"/>
            <a:ext cx="1448878" cy="800219"/>
          </a:xfrm>
          <a:prstGeom prst="rect">
            <a:avLst/>
          </a:prstGeom>
          <a:noFill/>
        </p:spPr>
        <p:txBody>
          <a:bodyPr wrap="square" rtlCol="0">
            <a:spAutoFit/>
          </a:bodyPr>
          <a:lstStyle/>
          <a:p>
            <a:r>
              <a:rPr lang="en-US" dirty="0" smtClean="0"/>
              <a:t>Formats: </a:t>
            </a:r>
            <a:r>
              <a:rPr lang="en-US" sz="1400" dirty="0" smtClean="0"/>
              <a:t>JSON, Text, HTML</a:t>
            </a:r>
            <a:endParaRPr lang="en-US" sz="1400" dirty="0"/>
          </a:p>
        </p:txBody>
      </p:sp>
      <p:pic>
        <p:nvPicPr>
          <p:cNvPr id="2" name="Picture 1"/>
          <p:cNvPicPr>
            <a:picLocks noChangeAspect="1"/>
          </p:cNvPicPr>
          <p:nvPr/>
        </p:nvPicPr>
        <p:blipFill>
          <a:blip r:embed="rId9"/>
          <a:stretch>
            <a:fillRect/>
          </a:stretch>
        </p:blipFill>
        <p:spPr>
          <a:xfrm>
            <a:off x="4576942" y="5464586"/>
            <a:ext cx="1682254" cy="1147636"/>
          </a:xfrm>
          <a:prstGeom prst="rect">
            <a:avLst/>
          </a:prstGeom>
          <a:ln w="41275" cmpd="thickThin">
            <a:solidFill>
              <a:schemeClr val="accent1"/>
            </a:solidFill>
          </a:ln>
        </p:spPr>
      </p:pic>
    </p:spTree>
    <p:extLst>
      <p:ext uri="{BB962C8B-B14F-4D97-AF65-F5344CB8AC3E}">
        <p14:creationId xmlns:p14="http://schemas.microsoft.com/office/powerpoint/2010/main" val="16804595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5"/>
          <p:cNvPicPr>
            <a:picLocks noChangeAspect="1"/>
          </p:cNvPicPr>
          <p:nvPr/>
        </p:nvPicPr>
        <p:blipFill>
          <a:blip r:embed="rId3"/>
          <a:srcRect/>
          <a:stretch>
            <a:fillRect/>
          </a:stretch>
        </p:blipFill>
        <p:spPr bwMode="auto">
          <a:xfrm>
            <a:off x="5867400" y="3200400"/>
            <a:ext cx="3200400" cy="3051175"/>
          </a:xfrm>
          <a:prstGeom prst="rect">
            <a:avLst/>
          </a:prstGeom>
          <a:noFill/>
          <a:ln w="9525">
            <a:noFill/>
            <a:miter lim="800000"/>
            <a:headEnd/>
            <a:tailEnd/>
          </a:ln>
        </p:spPr>
      </p:pic>
      <p:sp>
        <p:nvSpPr>
          <p:cNvPr id="31746" name="Title 1"/>
          <p:cNvSpPr>
            <a:spLocks/>
          </p:cNvSpPr>
          <p:nvPr/>
        </p:nvSpPr>
        <p:spPr bwMode="auto">
          <a:xfrm>
            <a:off x="345186" y="191401"/>
            <a:ext cx="5511800" cy="762000"/>
          </a:xfrm>
          <a:prstGeom prst="rect">
            <a:avLst/>
          </a:prstGeom>
          <a:noFill/>
          <a:ln w="9525">
            <a:noFill/>
            <a:miter lim="800000"/>
            <a:headEnd/>
            <a:tailEnd/>
          </a:ln>
        </p:spPr>
        <p:txBody>
          <a:bodyPr lIns="91420" tIns="45711" rIns="91420" bIns="45711" anchor="ctr"/>
          <a:lstStyle/>
          <a:p>
            <a:pPr eaLnBrk="0" hangingPunct="0"/>
            <a:r>
              <a:rPr lang="en-US" sz="2400" b="1" dirty="0" smtClean="0">
                <a:cs typeface="ヒラギノ角ゴ Pro W3"/>
              </a:rPr>
              <a:t>Personality Insights in </a:t>
            </a:r>
            <a:r>
              <a:rPr lang="en-US" sz="2400" b="1" dirty="0">
                <a:cs typeface="ヒラギノ角ゴ Pro W3"/>
              </a:rPr>
              <a:t>a Nutshell</a:t>
            </a:r>
          </a:p>
        </p:txBody>
      </p:sp>
      <p:grpSp>
        <p:nvGrpSpPr>
          <p:cNvPr id="4" name="Group 22"/>
          <p:cNvGrpSpPr>
            <a:grpSpLocks/>
          </p:cNvGrpSpPr>
          <p:nvPr/>
        </p:nvGrpSpPr>
        <p:grpSpPr bwMode="auto">
          <a:xfrm>
            <a:off x="244475" y="4114800"/>
            <a:ext cx="1279525" cy="1176338"/>
            <a:chOff x="336" y="2366"/>
            <a:chExt cx="864" cy="798"/>
          </a:xfrm>
        </p:grpSpPr>
        <p:grpSp>
          <p:nvGrpSpPr>
            <p:cNvPr id="5" name="Group 23"/>
            <p:cNvGrpSpPr>
              <a:grpSpLocks/>
            </p:cNvGrpSpPr>
            <p:nvPr/>
          </p:nvGrpSpPr>
          <p:grpSpPr bwMode="auto">
            <a:xfrm>
              <a:off x="336" y="2366"/>
              <a:ext cx="864" cy="228"/>
              <a:chOff x="912" y="2112"/>
              <a:chExt cx="1440" cy="336"/>
            </a:xfrm>
          </p:grpSpPr>
          <p:sp>
            <p:nvSpPr>
              <p:cNvPr id="31778" name="Rectangle 24"/>
              <p:cNvSpPr>
                <a:spLocks noChangeArrowheads="1"/>
              </p:cNvSpPr>
              <p:nvPr/>
            </p:nvSpPr>
            <p:spPr bwMode="auto">
              <a:xfrm>
                <a:off x="912" y="2112"/>
                <a:ext cx="1440" cy="338"/>
              </a:xfrm>
              <a:prstGeom prst="rect">
                <a:avLst/>
              </a:prstGeom>
              <a:solidFill>
                <a:schemeClr val="bg1"/>
              </a:solidFill>
              <a:ln w="38100">
                <a:solidFill>
                  <a:srgbClr val="376092"/>
                </a:solidFill>
                <a:miter lim="800000"/>
                <a:headEnd/>
                <a:tailEnd/>
              </a:ln>
            </p:spPr>
            <p:txBody>
              <a:bodyPr wrap="none" anchor="ctr"/>
              <a:lstStyle/>
              <a:p>
                <a:endParaRPr lang="en-US">
                  <a:ea typeface="MS PGothic" pitchFamily="34" charset="-128"/>
                  <a:cs typeface="ヒラギノ角ゴ Pro W3"/>
                </a:endParaRPr>
              </a:p>
            </p:txBody>
          </p:sp>
          <p:sp>
            <p:nvSpPr>
              <p:cNvPr id="31779" name="Rectangle 25"/>
              <p:cNvSpPr>
                <a:spLocks noChangeArrowheads="1"/>
              </p:cNvSpPr>
              <p:nvPr/>
            </p:nvSpPr>
            <p:spPr bwMode="auto">
              <a:xfrm>
                <a:off x="960" y="2175"/>
                <a:ext cx="191" cy="194"/>
              </a:xfrm>
              <a:prstGeom prst="rect">
                <a:avLst/>
              </a:prstGeom>
              <a:solidFill>
                <a:srgbClr val="969696"/>
              </a:solidFill>
              <a:ln w="9525">
                <a:noFill/>
                <a:miter lim="800000"/>
                <a:headEnd/>
                <a:tailEnd/>
              </a:ln>
            </p:spPr>
            <p:txBody>
              <a:bodyPr wrap="none" anchor="ctr"/>
              <a:lstStyle/>
              <a:p>
                <a:endParaRPr lang="en-US">
                  <a:ea typeface="MS PGothic" pitchFamily="34" charset="-128"/>
                  <a:cs typeface="ヒラギノ角ゴ Pro W3"/>
                </a:endParaRPr>
              </a:p>
            </p:txBody>
          </p:sp>
          <p:sp>
            <p:nvSpPr>
              <p:cNvPr id="31780" name="Line 26"/>
              <p:cNvSpPr>
                <a:spLocks noChangeShapeType="1"/>
              </p:cNvSpPr>
              <p:nvPr/>
            </p:nvSpPr>
            <p:spPr bwMode="auto">
              <a:xfrm>
                <a:off x="1248" y="2193"/>
                <a:ext cx="959" cy="0"/>
              </a:xfrm>
              <a:prstGeom prst="line">
                <a:avLst/>
              </a:prstGeom>
              <a:noFill/>
              <a:ln w="28575">
                <a:solidFill>
                  <a:srgbClr val="969696"/>
                </a:solidFill>
                <a:round/>
                <a:headEnd/>
                <a:tailEnd/>
              </a:ln>
            </p:spPr>
            <p:txBody>
              <a:bodyPr/>
              <a:lstStyle/>
              <a:p>
                <a:endParaRPr lang="en-US"/>
              </a:p>
            </p:txBody>
          </p:sp>
          <p:sp>
            <p:nvSpPr>
              <p:cNvPr id="31781" name="Line 27"/>
              <p:cNvSpPr>
                <a:spLocks noChangeShapeType="1"/>
              </p:cNvSpPr>
              <p:nvPr/>
            </p:nvSpPr>
            <p:spPr bwMode="auto">
              <a:xfrm>
                <a:off x="1248" y="2256"/>
                <a:ext cx="959" cy="0"/>
              </a:xfrm>
              <a:prstGeom prst="line">
                <a:avLst/>
              </a:prstGeom>
              <a:noFill/>
              <a:ln w="28575">
                <a:solidFill>
                  <a:srgbClr val="969696"/>
                </a:solidFill>
                <a:round/>
                <a:headEnd/>
                <a:tailEnd/>
              </a:ln>
            </p:spPr>
            <p:txBody>
              <a:bodyPr/>
              <a:lstStyle/>
              <a:p>
                <a:endParaRPr lang="en-US"/>
              </a:p>
            </p:txBody>
          </p:sp>
          <p:sp>
            <p:nvSpPr>
              <p:cNvPr id="31782" name="Line 28"/>
              <p:cNvSpPr>
                <a:spLocks noChangeShapeType="1"/>
              </p:cNvSpPr>
              <p:nvPr/>
            </p:nvSpPr>
            <p:spPr bwMode="auto">
              <a:xfrm>
                <a:off x="1248" y="2320"/>
                <a:ext cx="959" cy="0"/>
              </a:xfrm>
              <a:prstGeom prst="line">
                <a:avLst/>
              </a:prstGeom>
              <a:noFill/>
              <a:ln w="28575">
                <a:solidFill>
                  <a:srgbClr val="969696"/>
                </a:solidFill>
                <a:round/>
                <a:headEnd/>
                <a:tailEnd/>
              </a:ln>
            </p:spPr>
            <p:txBody>
              <a:bodyPr/>
              <a:lstStyle/>
              <a:p>
                <a:endParaRPr lang="en-US"/>
              </a:p>
            </p:txBody>
          </p:sp>
        </p:grpSp>
        <p:grpSp>
          <p:nvGrpSpPr>
            <p:cNvPr id="6" name="Group 29"/>
            <p:cNvGrpSpPr>
              <a:grpSpLocks/>
            </p:cNvGrpSpPr>
            <p:nvPr/>
          </p:nvGrpSpPr>
          <p:grpSpPr bwMode="auto">
            <a:xfrm>
              <a:off x="336" y="2651"/>
              <a:ext cx="864" cy="228"/>
              <a:chOff x="912" y="2112"/>
              <a:chExt cx="1440" cy="336"/>
            </a:xfrm>
          </p:grpSpPr>
          <p:sp>
            <p:nvSpPr>
              <p:cNvPr id="31773" name="Rectangle 30"/>
              <p:cNvSpPr>
                <a:spLocks noChangeArrowheads="1"/>
              </p:cNvSpPr>
              <p:nvPr/>
            </p:nvSpPr>
            <p:spPr bwMode="auto">
              <a:xfrm>
                <a:off x="912" y="2114"/>
                <a:ext cx="1440" cy="335"/>
              </a:xfrm>
              <a:prstGeom prst="rect">
                <a:avLst/>
              </a:prstGeom>
              <a:solidFill>
                <a:schemeClr val="bg1"/>
              </a:solidFill>
              <a:ln w="38100">
                <a:solidFill>
                  <a:srgbClr val="376092"/>
                </a:solidFill>
                <a:miter lim="800000"/>
                <a:headEnd/>
                <a:tailEnd/>
              </a:ln>
            </p:spPr>
            <p:txBody>
              <a:bodyPr wrap="none" anchor="ctr"/>
              <a:lstStyle/>
              <a:p>
                <a:endParaRPr lang="en-US">
                  <a:ea typeface="MS PGothic" pitchFamily="34" charset="-128"/>
                  <a:cs typeface="ヒラギノ角ゴ Pro W3"/>
                </a:endParaRPr>
              </a:p>
            </p:txBody>
          </p:sp>
          <p:sp>
            <p:nvSpPr>
              <p:cNvPr id="31774" name="Rectangle 31"/>
              <p:cNvSpPr>
                <a:spLocks noChangeArrowheads="1"/>
              </p:cNvSpPr>
              <p:nvPr/>
            </p:nvSpPr>
            <p:spPr bwMode="auto">
              <a:xfrm>
                <a:off x="960" y="2176"/>
                <a:ext cx="191" cy="190"/>
              </a:xfrm>
              <a:prstGeom prst="rect">
                <a:avLst/>
              </a:prstGeom>
              <a:solidFill>
                <a:srgbClr val="969696"/>
              </a:solidFill>
              <a:ln w="9525">
                <a:noFill/>
                <a:miter lim="800000"/>
                <a:headEnd/>
                <a:tailEnd/>
              </a:ln>
            </p:spPr>
            <p:txBody>
              <a:bodyPr wrap="none" anchor="ctr"/>
              <a:lstStyle/>
              <a:p>
                <a:endParaRPr lang="en-US">
                  <a:ea typeface="MS PGothic" pitchFamily="34" charset="-128"/>
                  <a:cs typeface="ヒラギノ角ゴ Pro W3"/>
                </a:endParaRPr>
              </a:p>
            </p:txBody>
          </p:sp>
          <p:sp>
            <p:nvSpPr>
              <p:cNvPr id="31775" name="Line 32"/>
              <p:cNvSpPr>
                <a:spLocks noChangeShapeType="1"/>
              </p:cNvSpPr>
              <p:nvPr/>
            </p:nvSpPr>
            <p:spPr bwMode="auto">
              <a:xfrm>
                <a:off x="1248" y="2192"/>
                <a:ext cx="959" cy="0"/>
              </a:xfrm>
              <a:prstGeom prst="line">
                <a:avLst/>
              </a:prstGeom>
              <a:noFill/>
              <a:ln w="28575">
                <a:solidFill>
                  <a:srgbClr val="969696"/>
                </a:solidFill>
                <a:round/>
                <a:headEnd/>
                <a:tailEnd/>
              </a:ln>
            </p:spPr>
            <p:txBody>
              <a:bodyPr/>
              <a:lstStyle/>
              <a:p>
                <a:endParaRPr lang="en-US"/>
              </a:p>
            </p:txBody>
          </p:sp>
          <p:sp>
            <p:nvSpPr>
              <p:cNvPr id="31776" name="Line 33"/>
              <p:cNvSpPr>
                <a:spLocks noChangeShapeType="1"/>
              </p:cNvSpPr>
              <p:nvPr/>
            </p:nvSpPr>
            <p:spPr bwMode="auto">
              <a:xfrm>
                <a:off x="1248" y="2255"/>
                <a:ext cx="959" cy="0"/>
              </a:xfrm>
              <a:prstGeom prst="line">
                <a:avLst/>
              </a:prstGeom>
              <a:noFill/>
              <a:ln w="28575">
                <a:solidFill>
                  <a:srgbClr val="969696"/>
                </a:solidFill>
                <a:round/>
                <a:headEnd/>
                <a:tailEnd/>
              </a:ln>
            </p:spPr>
            <p:txBody>
              <a:bodyPr/>
              <a:lstStyle/>
              <a:p>
                <a:endParaRPr lang="en-US"/>
              </a:p>
            </p:txBody>
          </p:sp>
          <p:sp>
            <p:nvSpPr>
              <p:cNvPr id="31777" name="Line 34"/>
              <p:cNvSpPr>
                <a:spLocks noChangeShapeType="1"/>
              </p:cNvSpPr>
              <p:nvPr/>
            </p:nvSpPr>
            <p:spPr bwMode="auto">
              <a:xfrm>
                <a:off x="1248" y="2319"/>
                <a:ext cx="959" cy="0"/>
              </a:xfrm>
              <a:prstGeom prst="line">
                <a:avLst/>
              </a:prstGeom>
              <a:noFill/>
              <a:ln w="28575">
                <a:solidFill>
                  <a:srgbClr val="969696"/>
                </a:solidFill>
                <a:round/>
                <a:headEnd/>
                <a:tailEnd/>
              </a:ln>
            </p:spPr>
            <p:txBody>
              <a:bodyPr/>
              <a:lstStyle/>
              <a:p>
                <a:endParaRPr lang="en-US"/>
              </a:p>
            </p:txBody>
          </p:sp>
        </p:grpSp>
        <p:grpSp>
          <p:nvGrpSpPr>
            <p:cNvPr id="7" name="Group 35"/>
            <p:cNvGrpSpPr>
              <a:grpSpLocks/>
            </p:cNvGrpSpPr>
            <p:nvPr/>
          </p:nvGrpSpPr>
          <p:grpSpPr bwMode="auto">
            <a:xfrm>
              <a:off x="336" y="2936"/>
              <a:ext cx="864" cy="228"/>
              <a:chOff x="912" y="2112"/>
              <a:chExt cx="1440" cy="336"/>
            </a:xfrm>
          </p:grpSpPr>
          <p:sp>
            <p:nvSpPr>
              <p:cNvPr id="31768" name="Rectangle 36"/>
              <p:cNvSpPr>
                <a:spLocks noChangeArrowheads="1"/>
              </p:cNvSpPr>
              <p:nvPr/>
            </p:nvSpPr>
            <p:spPr bwMode="auto">
              <a:xfrm>
                <a:off x="912" y="2110"/>
                <a:ext cx="1440" cy="338"/>
              </a:xfrm>
              <a:prstGeom prst="rect">
                <a:avLst/>
              </a:prstGeom>
              <a:solidFill>
                <a:schemeClr val="bg1"/>
              </a:solidFill>
              <a:ln w="38100">
                <a:solidFill>
                  <a:srgbClr val="376092"/>
                </a:solidFill>
                <a:miter lim="800000"/>
                <a:headEnd/>
                <a:tailEnd/>
              </a:ln>
            </p:spPr>
            <p:txBody>
              <a:bodyPr wrap="none" anchor="ctr"/>
              <a:lstStyle/>
              <a:p>
                <a:endParaRPr lang="en-US">
                  <a:ea typeface="MS PGothic" pitchFamily="34" charset="-128"/>
                  <a:cs typeface="ヒラギノ角ゴ Pro W3"/>
                </a:endParaRPr>
              </a:p>
            </p:txBody>
          </p:sp>
          <p:sp>
            <p:nvSpPr>
              <p:cNvPr id="31769" name="Rectangle 37"/>
              <p:cNvSpPr>
                <a:spLocks noChangeArrowheads="1"/>
              </p:cNvSpPr>
              <p:nvPr/>
            </p:nvSpPr>
            <p:spPr bwMode="auto">
              <a:xfrm>
                <a:off x="960" y="2175"/>
                <a:ext cx="191" cy="192"/>
              </a:xfrm>
              <a:prstGeom prst="rect">
                <a:avLst/>
              </a:prstGeom>
              <a:solidFill>
                <a:srgbClr val="969696"/>
              </a:solidFill>
              <a:ln w="9525">
                <a:noFill/>
                <a:miter lim="800000"/>
                <a:headEnd/>
                <a:tailEnd/>
              </a:ln>
            </p:spPr>
            <p:txBody>
              <a:bodyPr wrap="none" anchor="ctr"/>
              <a:lstStyle/>
              <a:p>
                <a:endParaRPr lang="en-US">
                  <a:ea typeface="MS PGothic" pitchFamily="34" charset="-128"/>
                  <a:cs typeface="ヒラギノ角ゴ Pro W3"/>
                </a:endParaRPr>
              </a:p>
            </p:txBody>
          </p:sp>
          <p:sp>
            <p:nvSpPr>
              <p:cNvPr id="31770" name="Line 38"/>
              <p:cNvSpPr>
                <a:spLocks noChangeShapeType="1"/>
              </p:cNvSpPr>
              <p:nvPr/>
            </p:nvSpPr>
            <p:spPr bwMode="auto">
              <a:xfrm>
                <a:off x="1248" y="2191"/>
                <a:ext cx="959" cy="0"/>
              </a:xfrm>
              <a:prstGeom prst="line">
                <a:avLst/>
              </a:prstGeom>
              <a:noFill/>
              <a:ln w="28575">
                <a:solidFill>
                  <a:srgbClr val="969696"/>
                </a:solidFill>
                <a:round/>
                <a:headEnd/>
                <a:tailEnd/>
              </a:ln>
            </p:spPr>
            <p:txBody>
              <a:bodyPr/>
              <a:lstStyle/>
              <a:p>
                <a:endParaRPr lang="en-US"/>
              </a:p>
            </p:txBody>
          </p:sp>
          <p:sp>
            <p:nvSpPr>
              <p:cNvPr id="31771" name="Line 39"/>
              <p:cNvSpPr>
                <a:spLocks noChangeShapeType="1"/>
              </p:cNvSpPr>
              <p:nvPr/>
            </p:nvSpPr>
            <p:spPr bwMode="auto">
              <a:xfrm>
                <a:off x="1248" y="2256"/>
                <a:ext cx="959" cy="0"/>
              </a:xfrm>
              <a:prstGeom prst="line">
                <a:avLst/>
              </a:prstGeom>
              <a:noFill/>
              <a:ln w="28575">
                <a:solidFill>
                  <a:srgbClr val="969696"/>
                </a:solidFill>
                <a:round/>
                <a:headEnd/>
                <a:tailEnd/>
              </a:ln>
            </p:spPr>
            <p:txBody>
              <a:bodyPr/>
              <a:lstStyle/>
              <a:p>
                <a:endParaRPr lang="en-US"/>
              </a:p>
            </p:txBody>
          </p:sp>
          <p:sp>
            <p:nvSpPr>
              <p:cNvPr id="31772" name="Line 40"/>
              <p:cNvSpPr>
                <a:spLocks noChangeShapeType="1"/>
              </p:cNvSpPr>
              <p:nvPr/>
            </p:nvSpPr>
            <p:spPr bwMode="auto">
              <a:xfrm>
                <a:off x="1248" y="2319"/>
                <a:ext cx="959" cy="0"/>
              </a:xfrm>
              <a:prstGeom prst="line">
                <a:avLst/>
              </a:prstGeom>
              <a:noFill/>
              <a:ln w="28575">
                <a:solidFill>
                  <a:srgbClr val="969696"/>
                </a:solidFill>
                <a:round/>
                <a:headEnd/>
                <a:tailEnd/>
              </a:ln>
            </p:spPr>
            <p:txBody>
              <a:bodyPr/>
              <a:lstStyle/>
              <a:p>
                <a:endParaRPr lang="en-US"/>
              </a:p>
            </p:txBody>
          </p:sp>
        </p:grpSp>
      </p:grpSp>
      <p:sp>
        <p:nvSpPr>
          <p:cNvPr id="3" name="Rounded Rectangle 2"/>
          <p:cNvSpPr>
            <a:spLocks noChangeArrowheads="1"/>
          </p:cNvSpPr>
          <p:nvPr/>
        </p:nvSpPr>
        <p:spPr bwMode="auto">
          <a:xfrm>
            <a:off x="2286000" y="3200400"/>
            <a:ext cx="3048000" cy="3048000"/>
          </a:xfrm>
          <a:prstGeom prst="roundRect">
            <a:avLst>
              <a:gd name="adj" fmla="val 16667"/>
            </a:avLst>
          </a:prstGeom>
          <a:solidFill>
            <a:srgbClr val="FFFFFF"/>
          </a:solidFill>
          <a:ln w="9525" algn="ctr">
            <a:solidFill>
              <a:srgbClr val="376092"/>
            </a:solidFill>
            <a:round/>
            <a:headEnd/>
            <a:tailEnd/>
          </a:ln>
          <a:effectLst/>
        </p:spPr>
        <p:txBody>
          <a:bodyPr anchor="ctr"/>
          <a:lstStyle/>
          <a:p>
            <a:pPr algn="ctr">
              <a:defRPr/>
            </a:pPr>
            <a:endParaRPr lang="en-US">
              <a:solidFill>
                <a:schemeClr val="lt1"/>
              </a:solidFill>
              <a:latin typeface="+mn-lt"/>
              <a:ea typeface="+mn-ea"/>
              <a:cs typeface="+mn-cs"/>
            </a:endParaRPr>
          </a:p>
        </p:txBody>
      </p:sp>
      <p:sp>
        <p:nvSpPr>
          <p:cNvPr id="31749" name="Oval 106"/>
          <p:cNvSpPr>
            <a:spLocks noChangeAspect="1"/>
          </p:cNvSpPr>
          <p:nvPr/>
        </p:nvSpPr>
        <p:spPr bwMode="auto">
          <a:xfrm>
            <a:off x="3367088" y="3917950"/>
            <a:ext cx="823912" cy="822325"/>
          </a:xfrm>
          <a:prstGeom prst="ellipse">
            <a:avLst/>
          </a:prstGeom>
          <a:solidFill>
            <a:srgbClr val="FF6600"/>
          </a:solidFill>
          <a:ln w="9525" algn="ctr">
            <a:noFill/>
            <a:round/>
            <a:headEnd/>
            <a:tailEnd/>
          </a:ln>
        </p:spPr>
        <p:txBody>
          <a:bodyPr lIns="0" tIns="0" rIns="0" bIns="0" anchor="ctr"/>
          <a:lstStyle/>
          <a:p>
            <a:pPr algn="ctr"/>
            <a:r>
              <a:rPr lang="en-US" sz="1300" b="1">
                <a:latin typeface="Calibri" pitchFamily="34" charset="0"/>
                <a:ea typeface="MS PGothic" pitchFamily="34" charset="-128"/>
                <a:cs typeface="ヒラギノ角ゴ Pro W3"/>
              </a:rPr>
              <a:t>Big 5</a:t>
            </a:r>
          </a:p>
        </p:txBody>
      </p:sp>
      <p:sp>
        <p:nvSpPr>
          <p:cNvPr id="31750" name="Oval 107"/>
          <p:cNvSpPr>
            <a:spLocks noChangeAspect="1"/>
          </p:cNvSpPr>
          <p:nvPr/>
        </p:nvSpPr>
        <p:spPr bwMode="auto">
          <a:xfrm>
            <a:off x="2654300" y="4451350"/>
            <a:ext cx="823913" cy="822325"/>
          </a:xfrm>
          <a:prstGeom prst="ellipse">
            <a:avLst/>
          </a:prstGeom>
          <a:solidFill>
            <a:srgbClr val="FF6600"/>
          </a:solidFill>
          <a:ln w="9525" algn="ctr">
            <a:noFill/>
            <a:round/>
            <a:headEnd/>
            <a:tailEnd/>
          </a:ln>
        </p:spPr>
        <p:txBody>
          <a:bodyPr lIns="0" tIns="0" rIns="0" bIns="0" anchor="ctr"/>
          <a:lstStyle/>
          <a:p>
            <a:pPr algn="ctr"/>
            <a:r>
              <a:rPr lang="en-US" sz="1300" b="1">
                <a:latin typeface="Calibri" pitchFamily="34" charset="0"/>
                <a:ea typeface="MS PGothic" pitchFamily="34" charset="-128"/>
                <a:cs typeface="ヒラギノ角ゴ Pro W3"/>
              </a:rPr>
              <a:t>Values</a:t>
            </a:r>
          </a:p>
        </p:txBody>
      </p:sp>
      <p:sp>
        <p:nvSpPr>
          <p:cNvPr id="31751" name="Oval 108"/>
          <p:cNvSpPr>
            <a:spLocks noChangeAspect="1"/>
          </p:cNvSpPr>
          <p:nvPr/>
        </p:nvSpPr>
        <p:spPr bwMode="auto">
          <a:xfrm>
            <a:off x="4130675" y="4435475"/>
            <a:ext cx="822325" cy="822325"/>
          </a:xfrm>
          <a:prstGeom prst="ellipse">
            <a:avLst/>
          </a:prstGeom>
          <a:solidFill>
            <a:srgbClr val="FF6600"/>
          </a:solidFill>
          <a:ln w="9525" algn="ctr">
            <a:noFill/>
            <a:round/>
            <a:headEnd/>
            <a:tailEnd/>
          </a:ln>
        </p:spPr>
        <p:txBody>
          <a:bodyPr lIns="0" tIns="0" rIns="0" bIns="0" anchor="ctr"/>
          <a:lstStyle/>
          <a:p>
            <a:pPr algn="ctr"/>
            <a:r>
              <a:rPr lang="en-US" sz="1300" b="1">
                <a:latin typeface="Calibri" pitchFamily="34" charset="0"/>
                <a:ea typeface="MS PGothic" pitchFamily="34" charset="-128"/>
                <a:cs typeface="ヒラギノ角ゴ Pro W3"/>
              </a:rPr>
              <a:t>Needs</a:t>
            </a:r>
          </a:p>
        </p:txBody>
      </p:sp>
      <p:sp>
        <p:nvSpPr>
          <p:cNvPr id="31752" name="Oval 109"/>
          <p:cNvSpPr>
            <a:spLocks noChangeAspect="1"/>
          </p:cNvSpPr>
          <p:nvPr/>
        </p:nvSpPr>
        <p:spPr bwMode="auto">
          <a:xfrm>
            <a:off x="3841750" y="5273675"/>
            <a:ext cx="822325" cy="822325"/>
          </a:xfrm>
          <a:prstGeom prst="ellipse">
            <a:avLst/>
          </a:prstGeom>
          <a:solidFill>
            <a:srgbClr val="FF6600"/>
          </a:solidFill>
          <a:ln w="9525" algn="ctr">
            <a:noFill/>
            <a:round/>
            <a:headEnd/>
            <a:tailEnd/>
          </a:ln>
        </p:spPr>
        <p:txBody>
          <a:bodyPr lIns="0" tIns="0" rIns="0" bIns="0" anchor="ctr"/>
          <a:lstStyle/>
          <a:p>
            <a:pPr algn="ctr"/>
            <a:r>
              <a:rPr lang="en-US" sz="1300" b="1">
                <a:latin typeface="Calibri" pitchFamily="34" charset="0"/>
                <a:ea typeface="MS PGothic" pitchFamily="34" charset="-128"/>
                <a:cs typeface="ヒラギノ角ゴ Pro W3"/>
              </a:rPr>
              <a:t>EmotionStyle</a:t>
            </a:r>
          </a:p>
        </p:txBody>
      </p:sp>
      <p:sp>
        <p:nvSpPr>
          <p:cNvPr id="31753" name="Oval 111"/>
          <p:cNvSpPr>
            <a:spLocks noChangeAspect="1"/>
          </p:cNvSpPr>
          <p:nvPr/>
        </p:nvSpPr>
        <p:spPr bwMode="auto">
          <a:xfrm>
            <a:off x="2959100" y="5273675"/>
            <a:ext cx="823913" cy="822325"/>
          </a:xfrm>
          <a:prstGeom prst="ellipse">
            <a:avLst/>
          </a:prstGeom>
          <a:solidFill>
            <a:srgbClr val="FF6600"/>
          </a:solidFill>
          <a:ln w="9525" algn="ctr">
            <a:noFill/>
            <a:round/>
            <a:headEnd/>
            <a:tailEnd/>
          </a:ln>
        </p:spPr>
        <p:txBody>
          <a:bodyPr lIns="0" tIns="0" rIns="0" bIns="0" anchor="ctr"/>
          <a:lstStyle/>
          <a:p>
            <a:pPr algn="ctr"/>
            <a:r>
              <a:rPr lang="en-US" sz="1300" b="1">
                <a:latin typeface="Calibri" pitchFamily="34" charset="0"/>
                <a:ea typeface="MS PGothic" pitchFamily="34" charset="-128"/>
                <a:cs typeface="ヒラギノ角ゴ Pro W3"/>
              </a:rPr>
              <a:t>Attitude</a:t>
            </a:r>
          </a:p>
        </p:txBody>
      </p:sp>
      <p:sp>
        <p:nvSpPr>
          <p:cNvPr id="114" name="Rounded Rectangle 113"/>
          <p:cNvSpPr>
            <a:spLocks noChangeArrowheads="1"/>
          </p:cNvSpPr>
          <p:nvPr/>
        </p:nvSpPr>
        <p:spPr bwMode="auto">
          <a:xfrm>
            <a:off x="5867400" y="1219200"/>
            <a:ext cx="3048000" cy="990600"/>
          </a:xfrm>
          <a:prstGeom prst="roundRect">
            <a:avLst>
              <a:gd name="adj" fmla="val 16667"/>
            </a:avLst>
          </a:prstGeom>
          <a:solidFill>
            <a:srgbClr val="FFFFFF"/>
          </a:solidFill>
          <a:ln w="9525" algn="ctr">
            <a:solidFill>
              <a:srgbClr val="376092"/>
            </a:solidFill>
            <a:round/>
            <a:headEnd/>
            <a:tailEnd/>
          </a:ln>
          <a:effectLst/>
        </p:spPr>
        <p:txBody>
          <a:bodyPr anchor="ctr"/>
          <a:lstStyle/>
          <a:p>
            <a:pPr algn="ctr">
              <a:defRPr/>
            </a:pPr>
            <a:endParaRPr lang="en-US">
              <a:solidFill>
                <a:schemeClr val="lt1"/>
              </a:solidFill>
              <a:latin typeface="+mn-lt"/>
              <a:ea typeface="+mn-ea"/>
              <a:cs typeface="+mn-cs"/>
            </a:endParaRPr>
          </a:p>
        </p:txBody>
      </p:sp>
      <p:cxnSp>
        <p:nvCxnSpPr>
          <p:cNvPr id="10" name="Elbow Connector 9"/>
          <p:cNvCxnSpPr>
            <a:stCxn id="114" idx="1"/>
            <a:endCxn id="69635" idx="0"/>
          </p:cNvCxnSpPr>
          <p:nvPr/>
        </p:nvCxnSpPr>
        <p:spPr>
          <a:xfrm rot="10800000" flipV="1">
            <a:off x="876300" y="1714500"/>
            <a:ext cx="4991100" cy="706438"/>
          </a:xfrm>
          <a:prstGeom prst="bentConnector2">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1676400" y="4800600"/>
            <a:ext cx="381000" cy="1588"/>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rot="16200000">
            <a:off x="7124700" y="2705100"/>
            <a:ext cx="685800" cy="0"/>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31758" name="TextBox 16"/>
          <p:cNvSpPr txBox="1">
            <a:spLocks noChangeArrowheads="1"/>
          </p:cNvSpPr>
          <p:nvPr/>
        </p:nvSpPr>
        <p:spPr bwMode="auto">
          <a:xfrm>
            <a:off x="5943600" y="3505200"/>
            <a:ext cx="1314450" cy="641350"/>
          </a:xfrm>
          <a:prstGeom prst="rect">
            <a:avLst/>
          </a:prstGeom>
          <a:noFill/>
          <a:ln w="9525">
            <a:noFill/>
            <a:miter lim="800000"/>
            <a:headEnd/>
            <a:tailEnd/>
          </a:ln>
        </p:spPr>
        <p:txBody>
          <a:bodyPr wrap="none">
            <a:spAutoFit/>
          </a:bodyPr>
          <a:lstStyle/>
          <a:p>
            <a:r>
              <a:rPr lang="en-US">
                <a:solidFill>
                  <a:srgbClr val="777777"/>
                </a:solidFill>
                <a:ea typeface="MS PGothic" pitchFamily="34" charset="-128"/>
                <a:cs typeface="ヒラギノ角ゴ Pro W3"/>
              </a:rPr>
              <a:t>Personality</a:t>
            </a:r>
          </a:p>
          <a:p>
            <a:r>
              <a:rPr lang="en-US">
                <a:solidFill>
                  <a:srgbClr val="777777"/>
                </a:solidFill>
                <a:ea typeface="MS PGothic" pitchFamily="34" charset="-128"/>
                <a:cs typeface="ヒラギノ角ゴ Pro W3"/>
              </a:rPr>
              <a:t>Portrait</a:t>
            </a:r>
          </a:p>
        </p:txBody>
      </p:sp>
      <p:sp>
        <p:nvSpPr>
          <p:cNvPr id="31759" name="TextBox 39"/>
          <p:cNvSpPr txBox="1">
            <a:spLocks noChangeArrowheads="1"/>
          </p:cNvSpPr>
          <p:nvPr/>
        </p:nvSpPr>
        <p:spPr bwMode="auto">
          <a:xfrm>
            <a:off x="152400" y="5410200"/>
            <a:ext cx="1498600" cy="396875"/>
          </a:xfrm>
          <a:prstGeom prst="rect">
            <a:avLst/>
          </a:prstGeom>
          <a:noFill/>
          <a:ln w="9525">
            <a:noFill/>
            <a:miter lim="800000"/>
            <a:headEnd/>
            <a:tailEnd/>
          </a:ln>
        </p:spPr>
        <p:txBody>
          <a:bodyPr wrap="none">
            <a:spAutoFit/>
          </a:bodyPr>
          <a:lstStyle/>
          <a:p>
            <a:r>
              <a:rPr lang="en-US" sz="2000">
                <a:solidFill>
                  <a:schemeClr val="accent1"/>
                </a:solidFill>
                <a:latin typeface="Calibri" pitchFamily="34" charset="0"/>
                <a:ea typeface="MS PGothic" pitchFamily="34" charset="-128"/>
                <a:cs typeface="ヒラギノ角ゴ Pro W3"/>
              </a:rPr>
              <a:t>Social Media</a:t>
            </a:r>
          </a:p>
        </p:txBody>
      </p:sp>
      <p:pic>
        <p:nvPicPr>
          <p:cNvPr id="31760" name="Picture 10" descr="T2acifXlNcXXXXXXXX_%21%21669642169"/>
          <p:cNvPicPr>
            <a:picLocks noChangeAspect="1" noChangeArrowheads="1"/>
          </p:cNvPicPr>
          <p:nvPr/>
        </p:nvPicPr>
        <p:blipFill>
          <a:blip r:embed="rId4"/>
          <a:srcRect l="29564" r="28862" b="54456"/>
          <a:stretch>
            <a:fillRect/>
          </a:stretch>
        </p:blipFill>
        <p:spPr bwMode="auto">
          <a:xfrm>
            <a:off x="228600" y="2590800"/>
            <a:ext cx="1252538" cy="1371600"/>
          </a:xfrm>
          <a:prstGeom prst="rect">
            <a:avLst/>
          </a:prstGeom>
          <a:noFill/>
          <a:ln w="9525">
            <a:noFill/>
            <a:miter lim="800000"/>
            <a:headEnd/>
            <a:tailEnd/>
          </a:ln>
        </p:spPr>
      </p:pic>
      <p:sp>
        <p:nvSpPr>
          <p:cNvPr id="31761" name="Text Box 54"/>
          <p:cNvSpPr txBox="1">
            <a:spLocks noChangeArrowheads="1"/>
          </p:cNvSpPr>
          <p:nvPr/>
        </p:nvSpPr>
        <p:spPr bwMode="auto">
          <a:xfrm>
            <a:off x="3175000" y="3276600"/>
            <a:ext cx="1136650" cy="641350"/>
          </a:xfrm>
          <a:prstGeom prst="rect">
            <a:avLst/>
          </a:prstGeom>
          <a:noFill/>
          <a:ln w="9525">
            <a:noFill/>
            <a:miter lim="800000"/>
            <a:headEnd/>
            <a:tailEnd/>
          </a:ln>
        </p:spPr>
        <p:txBody>
          <a:bodyPr wrap="none">
            <a:spAutoFit/>
          </a:bodyPr>
          <a:lstStyle/>
          <a:p>
            <a:pPr algn="ctr"/>
            <a:r>
              <a:rPr lang="en-US">
                <a:solidFill>
                  <a:srgbClr val="777777"/>
                </a:solidFill>
                <a:cs typeface="ヒラギノ角ゴ Pro W3"/>
              </a:rPr>
              <a:t>Linguistic</a:t>
            </a:r>
          </a:p>
          <a:p>
            <a:pPr algn="ctr"/>
            <a:r>
              <a:rPr lang="en-US">
                <a:solidFill>
                  <a:srgbClr val="777777"/>
                </a:solidFill>
                <a:cs typeface="ヒラギノ角ゴ Pro W3"/>
              </a:rPr>
              <a:t>Analytics</a:t>
            </a:r>
          </a:p>
        </p:txBody>
      </p:sp>
      <p:sp>
        <p:nvSpPr>
          <p:cNvPr id="31762" name="Text Box 55"/>
          <p:cNvSpPr txBox="1">
            <a:spLocks noChangeArrowheads="1"/>
          </p:cNvSpPr>
          <p:nvPr/>
        </p:nvSpPr>
        <p:spPr bwMode="auto">
          <a:xfrm>
            <a:off x="6394450" y="1371600"/>
            <a:ext cx="1974850" cy="641350"/>
          </a:xfrm>
          <a:prstGeom prst="rect">
            <a:avLst/>
          </a:prstGeom>
          <a:noFill/>
          <a:ln w="9525">
            <a:noFill/>
            <a:miter lim="800000"/>
            <a:headEnd/>
            <a:tailEnd/>
          </a:ln>
        </p:spPr>
        <p:txBody>
          <a:bodyPr wrap="none">
            <a:spAutoFit/>
          </a:bodyPr>
          <a:lstStyle/>
          <a:p>
            <a:pPr algn="ctr"/>
            <a:r>
              <a:rPr lang="en-US">
                <a:solidFill>
                  <a:srgbClr val="777777"/>
                </a:solidFill>
                <a:cs typeface="ヒラギノ角ゴ Pro W3"/>
              </a:rPr>
              <a:t>Engagement</a:t>
            </a:r>
          </a:p>
          <a:p>
            <a:pPr algn="ctr"/>
            <a:r>
              <a:rPr lang="en-US">
                <a:solidFill>
                  <a:srgbClr val="777777"/>
                </a:solidFill>
                <a:cs typeface="ヒラギノ角ゴ Pro W3"/>
              </a:rPr>
              <a:t>Recommendation</a:t>
            </a:r>
          </a:p>
        </p:txBody>
      </p:sp>
      <p:cxnSp>
        <p:nvCxnSpPr>
          <p:cNvPr id="2" name="Straight Arrow Connector 11"/>
          <p:cNvCxnSpPr/>
          <p:nvPr/>
        </p:nvCxnSpPr>
        <p:spPr>
          <a:xfrm>
            <a:off x="5410200" y="4800600"/>
            <a:ext cx="381000" cy="1588"/>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pic>
        <p:nvPicPr>
          <p:cNvPr id="31764" name="Picture 10" descr="T2acifXlNcXXXXXXXX_%21%21669642169"/>
          <p:cNvPicPr>
            <a:picLocks noChangeAspect="1" noChangeArrowheads="1"/>
          </p:cNvPicPr>
          <p:nvPr/>
        </p:nvPicPr>
        <p:blipFill>
          <a:blip r:embed="rId4"/>
          <a:srcRect l="29564" r="28862" b="54456"/>
          <a:stretch>
            <a:fillRect/>
          </a:stretch>
        </p:blipFill>
        <p:spPr bwMode="auto">
          <a:xfrm>
            <a:off x="7772400" y="4114800"/>
            <a:ext cx="487363" cy="533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890" y="302156"/>
            <a:ext cx="8636000" cy="579438"/>
          </a:xfrm>
        </p:spPr>
        <p:txBody>
          <a:bodyPr/>
          <a:lstStyle/>
          <a:p>
            <a:pPr>
              <a:defRPr/>
            </a:pPr>
            <a:r>
              <a:rPr lang="en-US" altLang="en-US" sz="2400" smtClean="0"/>
              <a:t>Benefits of Watson on the Cloud Infrastructure</a:t>
            </a:r>
            <a:endParaRPr lang="en-US" sz="2400" dirty="0"/>
          </a:p>
        </p:txBody>
      </p:sp>
      <p:sp>
        <p:nvSpPr>
          <p:cNvPr id="6147" name="object 2"/>
          <p:cNvSpPr txBox="1">
            <a:spLocks noChangeArrowheads="1"/>
          </p:cNvSpPr>
          <p:nvPr/>
        </p:nvSpPr>
        <p:spPr bwMode="auto">
          <a:xfrm>
            <a:off x="3144838" y="4419600"/>
            <a:ext cx="2778125" cy="1354138"/>
          </a:xfrm>
          <a:prstGeom prst="rect">
            <a:avLst/>
          </a:prstGeom>
          <a:noFill/>
          <a:ln w="9525">
            <a:noFill/>
            <a:miter lim="800000"/>
            <a:headEnd/>
            <a:tailEnd/>
          </a:ln>
        </p:spPr>
        <p:txBody>
          <a:bodyPr lIns="0" tIns="0" rIns="0" bIns="0">
            <a:spAutoFit/>
          </a:bodyPr>
          <a:lstStyle/>
          <a:p>
            <a:pPr marL="7938" algn="ctr"/>
            <a:r>
              <a:rPr lang="en-US" altLang="en-US" sz="2400" smtClean="0">
                <a:solidFill>
                  <a:srgbClr val="00B3EF"/>
                </a:solidFill>
                <a:ea typeface="MS PGothic" pitchFamily="34" charset="-128"/>
              </a:rPr>
              <a:t>Reach Out</a:t>
            </a:r>
            <a:r>
              <a:rPr lang="en-US" altLang="en-US" sz="1600" smtClean="0">
                <a:ea typeface="MS PGothic" pitchFamily="34" charset="-128"/>
              </a:rPr>
              <a:t> </a:t>
            </a:r>
            <a:endParaRPr lang="en-US" altLang="en-US" sz="1600">
              <a:ea typeface="MS PGothic" pitchFamily="34" charset="-128"/>
            </a:endParaRPr>
          </a:p>
          <a:p>
            <a:pPr marL="7938" algn="ctr"/>
            <a:r>
              <a:rPr lang="en-US" altLang="en-US" sz="1600">
                <a:ea typeface="MS PGothic" pitchFamily="34" charset="-128"/>
              </a:rPr>
              <a:t>expertise by elevating the consistency and objectivity of decision making across an organization.</a:t>
            </a:r>
          </a:p>
        </p:txBody>
      </p:sp>
      <p:sp>
        <p:nvSpPr>
          <p:cNvPr id="6148" name="object 2"/>
          <p:cNvSpPr txBox="1">
            <a:spLocks noChangeArrowheads="1"/>
          </p:cNvSpPr>
          <p:nvPr/>
        </p:nvSpPr>
        <p:spPr bwMode="auto">
          <a:xfrm>
            <a:off x="323850" y="4419600"/>
            <a:ext cx="2705100" cy="1354138"/>
          </a:xfrm>
          <a:prstGeom prst="rect">
            <a:avLst/>
          </a:prstGeom>
          <a:noFill/>
          <a:ln w="9525">
            <a:noFill/>
            <a:miter lim="800000"/>
            <a:headEnd/>
            <a:tailEnd/>
          </a:ln>
        </p:spPr>
        <p:txBody>
          <a:bodyPr lIns="0" tIns="0" rIns="0" bIns="0">
            <a:spAutoFit/>
          </a:bodyPr>
          <a:lstStyle/>
          <a:p>
            <a:pPr marL="7938" algn="ctr"/>
            <a:r>
              <a:rPr lang="en-US" altLang="en-US" sz="2400">
                <a:solidFill>
                  <a:srgbClr val="00B3EF"/>
                </a:solidFill>
                <a:ea typeface="MS PGothic" pitchFamily="34" charset="-128"/>
              </a:rPr>
              <a:t>Enhance</a:t>
            </a:r>
            <a:r>
              <a:rPr lang="en-US" altLang="en-US" sz="1600">
                <a:ea typeface="MS PGothic" pitchFamily="34" charset="-128"/>
              </a:rPr>
              <a:t> </a:t>
            </a:r>
          </a:p>
          <a:p>
            <a:pPr marL="7938" algn="ctr"/>
            <a:r>
              <a:rPr lang="en-US" altLang="en-US" sz="1600">
                <a:ea typeface="MS PGothic" pitchFamily="34" charset="-128"/>
              </a:rPr>
              <a:t>the cognitive process of professionals to strengthen decision making in the moment</a:t>
            </a:r>
          </a:p>
        </p:txBody>
      </p:sp>
      <p:sp>
        <p:nvSpPr>
          <p:cNvPr id="6149" name="object 3"/>
          <p:cNvSpPr txBox="1">
            <a:spLocks noChangeArrowheads="1"/>
          </p:cNvSpPr>
          <p:nvPr/>
        </p:nvSpPr>
        <p:spPr bwMode="auto">
          <a:xfrm>
            <a:off x="6253163" y="4419600"/>
            <a:ext cx="2509837" cy="1108075"/>
          </a:xfrm>
          <a:prstGeom prst="rect">
            <a:avLst/>
          </a:prstGeom>
          <a:noFill/>
          <a:ln w="9525">
            <a:noFill/>
            <a:miter lim="800000"/>
            <a:headEnd/>
            <a:tailEnd/>
          </a:ln>
        </p:spPr>
        <p:txBody>
          <a:bodyPr lIns="0" tIns="0" rIns="0" bIns="0">
            <a:spAutoFit/>
          </a:bodyPr>
          <a:lstStyle/>
          <a:p>
            <a:pPr marL="7938" algn="ctr"/>
            <a:r>
              <a:rPr lang="en-US" altLang="en-US" sz="2400">
                <a:solidFill>
                  <a:srgbClr val="00B3EF"/>
                </a:solidFill>
                <a:ea typeface="MS PGothic" pitchFamily="34" charset="-128"/>
              </a:rPr>
              <a:t>Accelerate</a:t>
            </a:r>
            <a:r>
              <a:rPr lang="en-US" altLang="en-US" sz="1600">
                <a:ea typeface="MS PGothic" pitchFamily="34" charset="-128"/>
              </a:rPr>
              <a:t> development of expertise in others by capturing the expertise of top performers</a:t>
            </a:r>
            <a:endParaRPr lang="en-US" altLang="en-US" sz="2000">
              <a:ea typeface="MS PGothic" pitchFamily="34" charset="-128"/>
            </a:endParaRPr>
          </a:p>
        </p:txBody>
      </p:sp>
      <p:sp>
        <p:nvSpPr>
          <p:cNvPr id="6150" name="Rectangle 68"/>
          <p:cNvSpPr>
            <a:spLocks noChangeArrowheads="1"/>
          </p:cNvSpPr>
          <p:nvPr/>
        </p:nvSpPr>
        <p:spPr bwMode="auto">
          <a:xfrm>
            <a:off x="368300" y="1371600"/>
            <a:ext cx="8339138" cy="874713"/>
          </a:xfrm>
          <a:prstGeom prst="rect">
            <a:avLst/>
          </a:prstGeom>
          <a:noFill/>
          <a:ln w="9525">
            <a:noFill/>
            <a:miter lim="800000"/>
            <a:headEnd/>
            <a:tailEnd/>
          </a:ln>
        </p:spPr>
        <p:txBody>
          <a:bodyPr lIns="0" tIns="65307" rIns="130615" bIns="65307"/>
          <a:lstStyle/>
          <a:p>
            <a:pPr defTabSz="1304925" eaLnBrk="0" hangingPunct="0"/>
            <a:endParaRPr lang="en-US" altLang="en-US" sz="2400">
              <a:solidFill>
                <a:srgbClr val="00B3EF"/>
              </a:solidFill>
              <a:ea typeface="MS PGothic" pitchFamily="34" charset="-128"/>
            </a:endParaRPr>
          </a:p>
        </p:txBody>
      </p:sp>
      <p:sp>
        <p:nvSpPr>
          <p:cNvPr id="6151" name="object 7"/>
          <p:cNvSpPr>
            <a:spLocks noChangeArrowheads="1"/>
          </p:cNvSpPr>
          <p:nvPr/>
        </p:nvSpPr>
        <p:spPr bwMode="auto">
          <a:xfrm>
            <a:off x="6605588" y="2290763"/>
            <a:ext cx="2159000" cy="1820862"/>
          </a:xfrm>
          <a:prstGeom prst="rect">
            <a:avLst/>
          </a:prstGeom>
          <a:blipFill dpi="0" rotWithShape="1">
            <a:blip r:embed="rId3"/>
            <a:srcRect/>
            <a:stretch>
              <a:fillRect/>
            </a:stretch>
          </a:blipFill>
          <a:ln w="9525">
            <a:noFill/>
            <a:miter lim="800000"/>
            <a:headEnd/>
            <a:tailEnd/>
          </a:ln>
        </p:spPr>
        <p:txBody>
          <a:bodyPr lIns="0" tIns="0" rIns="0" bIns="0"/>
          <a:lstStyle/>
          <a:p>
            <a:endParaRPr lang="en-US" altLang="en-US"/>
          </a:p>
        </p:txBody>
      </p:sp>
      <p:grpSp>
        <p:nvGrpSpPr>
          <p:cNvPr id="3" name="Group 68"/>
          <p:cNvGrpSpPr>
            <a:grpSpLocks/>
          </p:cNvGrpSpPr>
          <p:nvPr/>
        </p:nvGrpSpPr>
        <p:grpSpPr bwMode="auto">
          <a:xfrm>
            <a:off x="6423025" y="3586163"/>
            <a:ext cx="177800" cy="533400"/>
            <a:chOff x="6611726" y="3661971"/>
            <a:chExt cx="177800" cy="533913"/>
          </a:xfrm>
        </p:grpSpPr>
        <p:sp>
          <p:nvSpPr>
            <p:cNvPr id="6210" name="object 8"/>
            <p:cNvSpPr>
              <a:spLocks/>
            </p:cNvSpPr>
            <p:nvPr/>
          </p:nvSpPr>
          <p:spPr bwMode="auto">
            <a:xfrm>
              <a:off x="6659210" y="3661971"/>
              <a:ext cx="78105" cy="80010"/>
            </a:xfrm>
            <a:custGeom>
              <a:avLst/>
              <a:gdLst>
                <a:gd name="T0" fmla="*/ 33206 w 78104"/>
                <a:gd name="T1" fmla="*/ 0 h 80010"/>
                <a:gd name="T2" fmla="*/ 20066 w 78104"/>
                <a:gd name="T3" fmla="*/ 4749 h 80010"/>
                <a:gd name="T4" fmla="*/ 9535 w 78104"/>
                <a:gd name="T5" fmla="*/ 13568 h 80010"/>
                <a:gd name="T6" fmla="*/ 2538 w 78104"/>
                <a:gd name="T7" fmla="*/ 25521 h 80010"/>
                <a:gd name="T8" fmla="*/ 0 w 78104"/>
                <a:gd name="T9" fmla="*/ 39672 h 80010"/>
                <a:gd name="T10" fmla="*/ 940 w 78104"/>
                <a:gd name="T11" fmla="*/ 48361 h 80010"/>
                <a:gd name="T12" fmla="*/ 6119 w 78104"/>
                <a:gd name="T13" fmla="*/ 60890 h 80010"/>
                <a:gd name="T14" fmla="*/ 15239 w 78104"/>
                <a:gd name="T15" fmla="*/ 70870 h 80010"/>
                <a:gd name="T16" fmla="*/ 27636 w 78104"/>
                <a:gd name="T17" fmla="*/ 77455 h 80010"/>
                <a:gd name="T18" fmla="*/ 42645 w 78104"/>
                <a:gd name="T19" fmla="*/ 79797 h 80010"/>
                <a:gd name="T20" fmla="*/ 54438 w 78104"/>
                <a:gd name="T21" fmla="*/ 76968 h 80010"/>
                <a:gd name="T22" fmla="*/ 64526 w 78104"/>
                <a:gd name="T23" fmla="*/ 70296 h 80010"/>
                <a:gd name="T24" fmla="*/ 72258 w 78104"/>
                <a:gd name="T25" fmla="*/ 59880 h 80010"/>
                <a:gd name="T26" fmla="*/ 76988 w 78104"/>
                <a:gd name="T27" fmla="*/ 45821 h 80010"/>
                <a:gd name="T28" fmla="*/ 78065 w 78104"/>
                <a:gd name="T29" fmla="*/ 28221 h 80010"/>
                <a:gd name="T30" fmla="*/ 72229 w 78104"/>
                <a:gd name="T31" fmla="*/ 16734 h 80010"/>
                <a:gd name="T32" fmla="*/ 62565 w 78104"/>
                <a:gd name="T33" fmla="*/ 7705 h 80010"/>
                <a:gd name="T34" fmla="*/ 49436 w 78104"/>
                <a:gd name="T35" fmla="*/ 1877 h 80010"/>
                <a:gd name="T36" fmla="*/ 33206 w 78104"/>
                <a:gd name="T37" fmla="*/ 0 h 800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8104" h="80010">
                  <a:moveTo>
                    <a:pt x="33206" y="0"/>
                  </a:moveTo>
                  <a:lnTo>
                    <a:pt x="20066" y="4749"/>
                  </a:lnTo>
                  <a:lnTo>
                    <a:pt x="9535" y="13568"/>
                  </a:lnTo>
                  <a:lnTo>
                    <a:pt x="2538" y="25521"/>
                  </a:lnTo>
                  <a:lnTo>
                    <a:pt x="0" y="39672"/>
                  </a:lnTo>
                  <a:lnTo>
                    <a:pt x="940" y="48361"/>
                  </a:lnTo>
                  <a:lnTo>
                    <a:pt x="6119" y="60890"/>
                  </a:lnTo>
                  <a:lnTo>
                    <a:pt x="15239" y="70870"/>
                  </a:lnTo>
                  <a:lnTo>
                    <a:pt x="27636" y="77455"/>
                  </a:lnTo>
                  <a:lnTo>
                    <a:pt x="42644" y="79797"/>
                  </a:lnTo>
                  <a:lnTo>
                    <a:pt x="54437" y="76968"/>
                  </a:lnTo>
                  <a:lnTo>
                    <a:pt x="64525" y="70296"/>
                  </a:lnTo>
                  <a:lnTo>
                    <a:pt x="72257" y="59880"/>
                  </a:lnTo>
                  <a:lnTo>
                    <a:pt x="76987" y="45821"/>
                  </a:lnTo>
                  <a:lnTo>
                    <a:pt x="78064" y="28221"/>
                  </a:lnTo>
                  <a:lnTo>
                    <a:pt x="72228" y="16734"/>
                  </a:lnTo>
                  <a:lnTo>
                    <a:pt x="62564" y="7705"/>
                  </a:lnTo>
                  <a:lnTo>
                    <a:pt x="49435" y="1877"/>
                  </a:lnTo>
                  <a:lnTo>
                    <a:pt x="33206" y="0"/>
                  </a:lnTo>
                  <a:close/>
                </a:path>
              </a:pathLst>
            </a:custGeom>
            <a:solidFill>
              <a:srgbClr val="00B1EE"/>
            </a:solidFill>
            <a:ln w="9525">
              <a:noFill/>
              <a:round/>
              <a:headEnd/>
              <a:tailEnd/>
            </a:ln>
          </p:spPr>
          <p:txBody>
            <a:bodyPr lIns="0" tIns="0" rIns="0" bIns="0"/>
            <a:lstStyle/>
            <a:p>
              <a:endParaRPr lang="en-US"/>
            </a:p>
          </p:txBody>
        </p:sp>
        <p:sp>
          <p:nvSpPr>
            <p:cNvPr id="6211" name="object 9"/>
            <p:cNvSpPr>
              <a:spLocks/>
            </p:cNvSpPr>
            <p:nvPr/>
          </p:nvSpPr>
          <p:spPr bwMode="auto">
            <a:xfrm>
              <a:off x="6611726" y="3758369"/>
              <a:ext cx="177800" cy="437515"/>
            </a:xfrm>
            <a:custGeom>
              <a:avLst/>
              <a:gdLst>
                <a:gd name="T0" fmla="*/ 139350 w 177800"/>
                <a:gd name="T1" fmla="*/ 209803 h 437514"/>
                <a:gd name="T2" fmla="*/ 35363 w 177800"/>
                <a:gd name="T3" fmla="*/ 209803 h 437514"/>
                <a:gd name="T4" fmla="*/ 56991 w 177800"/>
                <a:gd name="T5" fmla="*/ 437134 h 437514"/>
                <a:gd name="T6" fmla="*/ 84474 w 177800"/>
                <a:gd name="T7" fmla="*/ 437134 h 437514"/>
                <a:gd name="T8" fmla="*/ 84474 w 177800"/>
                <a:gd name="T9" fmla="*/ 288519 h 437514"/>
                <a:gd name="T10" fmla="*/ 131861 w 177800"/>
                <a:gd name="T11" fmla="*/ 288519 h 437514"/>
                <a:gd name="T12" fmla="*/ 139350 w 177800"/>
                <a:gd name="T13" fmla="*/ 209803 h 437514"/>
                <a:gd name="T14" fmla="*/ 131861 w 177800"/>
                <a:gd name="T15" fmla="*/ 288519 h 437514"/>
                <a:gd name="T16" fmla="*/ 90239 w 177800"/>
                <a:gd name="T17" fmla="*/ 288519 h 437514"/>
                <a:gd name="T18" fmla="*/ 90239 w 177800"/>
                <a:gd name="T19" fmla="*/ 437134 h 437514"/>
                <a:gd name="T20" fmla="*/ 117722 w 177800"/>
                <a:gd name="T21" fmla="*/ 437134 h 437514"/>
                <a:gd name="T22" fmla="*/ 131861 w 177800"/>
                <a:gd name="T23" fmla="*/ 288519 h 437514"/>
                <a:gd name="T24" fmla="*/ 60941 w 177800"/>
                <a:gd name="T25" fmla="*/ 0 h 437514"/>
                <a:gd name="T26" fmla="*/ 20657 w 177800"/>
                <a:gd name="T27" fmla="*/ 13730 h 437514"/>
                <a:gd name="T28" fmla="*/ 1065 w 177800"/>
                <a:gd name="T29" fmla="*/ 54819 h 437514"/>
                <a:gd name="T30" fmla="*/ 0 w 177800"/>
                <a:gd name="T31" fmla="*/ 67005 h 437514"/>
                <a:gd name="T32" fmla="*/ 61 w 177800"/>
                <a:gd name="T33" fmla="*/ 75537 h 437514"/>
                <a:gd name="T34" fmla="*/ 8959 w 177800"/>
                <a:gd name="T35" fmla="*/ 209803 h 437514"/>
                <a:gd name="T36" fmla="*/ 165754 w 177800"/>
                <a:gd name="T37" fmla="*/ 209803 h 437514"/>
                <a:gd name="T38" fmla="*/ 174415 w 177800"/>
                <a:gd name="T39" fmla="*/ 78676 h 437514"/>
                <a:gd name="T40" fmla="*/ 176654 w 177800"/>
                <a:gd name="T41" fmla="*/ 57177 h 437514"/>
                <a:gd name="T42" fmla="*/ 165191 w 177800"/>
                <a:gd name="T43" fmla="*/ 16161 h 437514"/>
                <a:gd name="T44" fmla="*/ 127725 w 177800"/>
                <a:gd name="T45" fmla="*/ 1199 h 437514"/>
                <a:gd name="T46" fmla="*/ 114162 w 177800"/>
                <a:gd name="T47" fmla="*/ 0 h 437514"/>
                <a:gd name="T48" fmla="*/ 60941 w 177800"/>
                <a:gd name="T49" fmla="*/ 0 h 4375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7800" h="437514">
                  <a:moveTo>
                    <a:pt x="139350" y="209803"/>
                  </a:moveTo>
                  <a:lnTo>
                    <a:pt x="35363" y="209803"/>
                  </a:lnTo>
                  <a:lnTo>
                    <a:pt x="56991" y="437133"/>
                  </a:lnTo>
                  <a:lnTo>
                    <a:pt x="84474" y="437133"/>
                  </a:lnTo>
                  <a:lnTo>
                    <a:pt x="84474" y="288518"/>
                  </a:lnTo>
                  <a:lnTo>
                    <a:pt x="131861" y="288518"/>
                  </a:lnTo>
                  <a:lnTo>
                    <a:pt x="139350" y="209803"/>
                  </a:lnTo>
                  <a:close/>
                </a:path>
                <a:path w="177800" h="437514">
                  <a:moveTo>
                    <a:pt x="131861" y="288518"/>
                  </a:moveTo>
                  <a:lnTo>
                    <a:pt x="90239" y="288518"/>
                  </a:lnTo>
                  <a:lnTo>
                    <a:pt x="90239" y="437133"/>
                  </a:lnTo>
                  <a:lnTo>
                    <a:pt x="117722" y="437133"/>
                  </a:lnTo>
                  <a:lnTo>
                    <a:pt x="131861" y="288518"/>
                  </a:lnTo>
                  <a:close/>
                </a:path>
                <a:path w="177800" h="437514">
                  <a:moveTo>
                    <a:pt x="60941" y="0"/>
                  </a:moveTo>
                  <a:lnTo>
                    <a:pt x="20657" y="13730"/>
                  </a:lnTo>
                  <a:lnTo>
                    <a:pt x="1065" y="54819"/>
                  </a:lnTo>
                  <a:lnTo>
                    <a:pt x="0" y="67005"/>
                  </a:lnTo>
                  <a:lnTo>
                    <a:pt x="61" y="75537"/>
                  </a:lnTo>
                  <a:lnTo>
                    <a:pt x="8959" y="209803"/>
                  </a:lnTo>
                  <a:lnTo>
                    <a:pt x="165754" y="209803"/>
                  </a:lnTo>
                  <a:lnTo>
                    <a:pt x="174415" y="78676"/>
                  </a:lnTo>
                  <a:lnTo>
                    <a:pt x="176654" y="57177"/>
                  </a:lnTo>
                  <a:lnTo>
                    <a:pt x="165191" y="16161"/>
                  </a:lnTo>
                  <a:lnTo>
                    <a:pt x="127725" y="1199"/>
                  </a:lnTo>
                  <a:lnTo>
                    <a:pt x="114162" y="0"/>
                  </a:lnTo>
                  <a:lnTo>
                    <a:pt x="60941" y="0"/>
                  </a:lnTo>
                  <a:close/>
                </a:path>
              </a:pathLst>
            </a:custGeom>
            <a:solidFill>
              <a:srgbClr val="00B1EE"/>
            </a:solidFill>
            <a:ln w="9525">
              <a:noFill/>
              <a:round/>
              <a:headEnd/>
              <a:tailEnd/>
            </a:ln>
          </p:spPr>
          <p:txBody>
            <a:bodyPr lIns="0" tIns="0" rIns="0" bIns="0"/>
            <a:lstStyle/>
            <a:p>
              <a:endParaRPr lang="en-US"/>
            </a:p>
          </p:txBody>
        </p:sp>
      </p:grpSp>
      <p:sp>
        <p:nvSpPr>
          <p:cNvPr id="6153" name="object 10"/>
          <p:cNvSpPr>
            <a:spLocks noChangeArrowheads="1"/>
          </p:cNvSpPr>
          <p:nvPr/>
        </p:nvSpPr>
        <p:spPr bwMode="auto">
          <a:xfrm>
            <a:off x="6326188" y="3098800"/>
            <a:ext cx="352425" cy="355600"/>
          </a:xfrm>
          <a:prstGeom prst="rect">
            <a:avLst/>
          </a:prstGeom>
          <a:blipFill dpi="0" rotWithShape="1">
            <a:blip r:embed="rId4"/>
            <a:srcRect/>
            <a:stretch>
              <a:fillRect/>
            </a:stretch>
          </a:blipFill>
          <a:ln w="9525">
            <a:noFill/>
            <a:miter lim="800000"/>
            <a:headEnd/>
            <a:tailEnd/>
          </a:ln>
        </p:spPr>
        <p:txBody>
          <a:bodyPr lIns="0" tIns="0" rIns="0" bIns="0"/>
          <a:lstStyle/>
          <a:p>
            <a:endParaRPr lang="en-US" altLang="en-US"/>
          </a:p>
        </p:txBody>
      </p:sp>
      <p:sp>
        <p:nvSpPr>
          <p:cNvPr id="6154" name="object 12"/>
          <p:cNvSpPr>
            <a:spLocks/>
          </p:cNvSpPr>
          <p:nvPr/>
        </p:nvSpPr>
        <p:spPr bwMode="auto">
          <a:xfrm>
            <a:off x="457200" y="2171700"/>
            <a:ext cx="2220913" cy="2171700"/>
          </a:xfrm>
          <a:custGeom>
            <a:avLst/>
            <a:gdLst>
              <a:gd name="T0" fmla="*/ 1014394 w 2221230"/>
              <a:gd name="T1" fmla="*/ 6500 h 2219960"/>
              <a:gd name="T2" fmla="*/ 887831 w 2221230"/>
              <a:gd name="T3" fmla="*/ 39160 h 2219960"/>
              <a:gd name="T4" fmla="*/ 773804 w 2221230"/>
              <a:gd name="T5" fmla="*/ 96508 h 2219960"/>
              <a:gd name="T6" fmla="*/ 675534 w 2221230"/>
              <a:gd name="T7" fmla="*/ 175385 h 2219960"/>
              <a:gd name="T8" fmla="*/ 596239 w 2221230"/>
              <a:gd name="T9" fmla="*/ 272632 h 2219960"/>
              <a:gd name="T10" fmla="*/ 539141 w 2221230"/>
              <a:gd name="T11" fmla="*/ 385090 h 2219960"/>
              <a:gd name="T12" fmla="*/ 507458 w 2221230"/>
              <a:gd name="T13" fmla="*/ 509603 h 2219960"/>
              <a:gd name="T14" fmla="*/ 383131 w 2221230"/>
              <a:gd name="T15" fmla="*/ 542575 h 2219960"/>
              <a:gd name="T16" fmla="*/ 271025 w 2221230"/>
              <a:gd name="T17" fmla="*/ 599404 h 2219960"/>
              <a:gd name="T18" fmla="*/ 174222 w 2221230"/>
              <a:gd name="T19" fmla="*/ 677081 h 2219960"/>
              <a:gd name="T20" fmla="*/ 95802 w 2221230"/>
              <a:gd name="T21" fmla="*/ 772592 h 2219960"/>
              <a:gd name="T22" fmla="*/ 38849 w 2221230"/>
              <a:gd name="T23" fmla="*/ 882926 h 2219960"/>
              <a:gd name="T24" fmla="*/ 6444 w 2221230"/>
              <a:gd name="T25" fmla="*/ 1005072 h 2219960"/>
              <a:gd name="T26" fmla="*/ 1688 w 2221230"/>
              <a:gd name="T27" fmla="*/ 1136030 h 2219960"/>
              <a:gd name="T28" fmla="*/ 26050 w 2221230"/>
              <a:gd name="T29" fmla="*/ 1263514 h 2219960"/>
              <a:gd name="T30" fmla="*/ 76831 w 2221230"/>
              <a:gd name="T31" fmla="*/ 1379722 h 2219960"/>
              <a:gd name="T32" fmla="*/ 150779 w 2221230"/>
              <a:gd name="T33" fmla="*/ 1481481 h 2219960"/>
              <a:gd name="T34" fmla="*/ 244645 w 2221230"/>
              <a:gd name="T35" fmla="*/ 1565622 h 2219960"/>
              <a:gd name="T36" fmla="*/ 355176 w 2221230"/>
              <a:gd name="T37" fmla="*/ 1628975 h 2219960"/>
              <a:gd name="T38" fmla="*/ 479125 w 2221230"/>
              <a:gd name="T39" fmla="*/ 1668367 h 2219960"/>
              <a:gd name="T40" fmla="*/ 542561 w 2221230"/>
              <a:gd name="T41" fmla="*/ 1757765 h 2219960"/>
              <a:gd name="T42" fmla="*/ 592941 w 2221230"/>
              <a:gd name="T43" fmla="*/ 1871573 h 2219960"/>
              <a:gd name="T44" fmla="*/ 665591 w 2221230"/>
              <a:gd name="T45" fmla="*/ 1971428 h 2219960"/>
              <a:gd name="T46" fmla="*/ 757441 w 2221230"/>
              <a:gd name="T47" fmla="*/ 2054327 h 2219960"/>
              <a:gd name="T48" fmla="*/ 865423 w 2221230"/>
              <a:gd name="T49" fmla="*/ 2117261 h 2219960"/>
              <a:gd name="T50" fmla="*/ 986471 w 2221230"/>
              <a:gd name="T51" fmla="*/ 2157226 h 2219960"/>
              <a:gd name="T52" fmla="*/ 1117516 w 2221230"/>
              <a:gd name="T53" fmla="*/ 2171215 h 2219960"/>
              <a:gd name="T54" fmla="*/ 1248864 w 2221230"/>
              <a:gd name="T55" fmla="*/ 2157159 h 2219960"/>
              <a:gd name="T56" fmla="*/ 1370164 w 2221230"/>
              <a:gd name="T57" fmla="*/ 2117011 h 2219960"/>
              <a:gd name="T58" fmla="*/ 1478326 w 2221230"/>
              <a:gd name="T59" fmla="*/ 2053798 h 2219960"/>
              <a:gd name="T60" fmla="*/ 1570255 w 2221230"/>
              <a:gd name="T61" fmla="*/ 1970546 h 2219960"/>
              <a:gd name="T62" fmla="*/ 1642861 w 2221230"/>
              <a:gd name="T63" fmla="*/ 1870283 h 2219960"/>
              <a:gd name="T64" fmla="*/ 1693049 w 2221230"/>
              <a:gd name="T65" fmla="*/ 1756038 h 2219960"/>
              <a:gd name="T66" fmla="*/ 1755160 w 2221230"/>
              <a:gd name="T67" fmla="*/ 1665466 h 2219960"/>
              <a:gd name="T68" fmla="*/ 1875824 w 2221230"/>
              <a:gd name="T69" fmla="*/ 1624247 h 2219960"/>
              <a:gd name="T70" fmla="*/ 1983237 w 2221230"/>
              <a:gd name="T71" fmla="*/ 1560148 h 2219960"/>
              <a:gd name="T72" fmla="*/ 2074314 w 2221230"/>
              <a:gd name="T73" fmla="*/ 1476187 h 2219960"/>
              <a:gd name="T74" fmla="*/ 2145969 w 2221230"/>
              <a:gd name="T75" fmla="*/ 1375378 h 2219960"/>
              <a:gd name="T76" fmla="*/ 2195117 w 2221230"/>
              <a:gd name="T77" fmla="*/ 1260737 h 2219960"/>
              <a:gd name="T78" fmla="*/ 2218671 w 2221230"/>
              <a:gd name="T79" fmla="*/ 1135279 h 2219960"/>
              <a:gd name="T80" fmla="*/ 2213677 w 2221230"/>
              <a:gd name="T81" fmla="*/ 1003879 h 2219960"/>
              <a:gd name="T82" fmla="*/ 2180380 w 2221230"/>
              <a:gd name="T83" fmla="*/ 880196 h 2219960"/>
              <a:gd name="T84" fmla="*/ 2121910 w 2221230"/>
              <a:gd name="T85" fmla="*/ 768739 h 2219960"/>
              <a:gd name="T86" fmla="*/ 2041483 w 2221230"/>
              <a:gd name="T87" fmla="*/ 672644 h 2219960"/>
              <a:gd name="T88" fmla="*/ 1942312 w 2221230"/>
              <a:gd name="T89" fmla="*/ 595053 h 2219960"/>
              <a:gd name="T90" fmla="*/ 1827614 w 2221230"/>
              <a:gd name="T91" fmla="*/ 539101 h 2219960"/>
              <a:gd name="T92" fmla="*/ 1700604 w 2221230"/>
              <a:gd name="T93" fmla="*/ 507927 h 2219960"/>
              <a:gd name="T94" fmla="*/ 1668657 w 2221230"/>
              <a:gd name="T95" fmla="*/ 383782 h 2219960"/>
              <a:gd name="T96" fmla="*/ 1611428 w 2221230"/>
              <a:gd name="T97" fmla="*/ 271678 h 2219960"/>
              <a:gd name="T98" fmla="*/ 1532119 w 2221230"/>
              <a:gd name="T99" fmla="*/ 174756 h 2219960"/>
              <a:gd name="T100" fmla="*/ 1433932 w 2221230"/>
              <a:gd name="T101" fmla="*/ 96154 h 2219960"/>
              <a:gd name="T102" fmla="*/ 1320067 w 2221230"/>
              <a:gd name="T103" fmla="*/ 39013 h 2219960"/>
              <a:gd name="T104" fmla="*/ 1193724 w 2221230"/>
              <a:gd name="T105" fmla="*/ 6474 h 221996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221230" h="2219960">
                <a:moveTo>
                  <a:pt x="1104303" y="0"/>
                </a:moveTo>
                <a:lnTo>
                  <a:pt x="1058963" y="1680"/>
                </a:lnTo>
                <a:lnTo>
                  <a:pt x="1014539" y="6644"/>
                </a:lnTo>
                <a:lnTo>
                  <a:pt x="971151" y="14769"/>
                </a:lnTo>
                <a:lnTo>
                  <a:pt x="928917" y="25938"/>
                </a:lnTo>
                <a:lnTo>
                  <a:pt x="887958" y="40030"/>
                </a:lnTo>
                <a:lnTo>
                  <a:pt x="848391" y="56927"/>
                </a:lnTo>
                <a:lnTo>
                  <a:pt x="810337" y="76507"/>
                </a:lnTo>
                <a:lnTo>
                  <a:pt x="773914" y="98653"/>
                </a:lnTo>
                <a:lnTo>
                  <a:pt x="739243" y="123243"/>
                </a:lnTo>
                <a:lnTo>
                  <a:pt x="706442" y="150160"/>
                </a:lnTo>
                <a:lnTo>
                  <a:pt x="675630" y="179282"/>
                </a:lnTo>
                <a:lnTo>
                  <a:pt x="646927" y="210491"/>
                </a:lnTo>
                <a:lnTo>
                  <a:pt x="620452" y="243667"/>
                </a:lnTo>
                <a:lnTo>
                  <a:pt x="596324" y="278690"/>
                </a:lnTo>
                <a:lnTo>
                  <a:pt x="574663" y="315441"/>
                </a:lnTo>
                <a:lnTo>
                  <a:pt x="555588" y="353800"/>
                </a:lnTo>
                <a:lnTo>
                  <a:pt x="539218" y="393648"/>
                </a:lnTo>
                <a:lnTo>
                  <a:pt x="525672" y="434865"/>
                </a:lnTo>
                <a:lnTo>
                  <a:pt x="515069" y="477332"/>
                </a:lnTo>
                <a:lnTo>
                  <a:pt x="507530" y="520928"/>
                </a:lnTo>
                <a:lnTo>
                  <a:pt x="464914" y="529263"/>
                </a:lnTo>
                <a:lnTo>
                  <a:pt x="423428" y="540535"/>
                </a:lnTo>
                <a:lnTo>
                  <a:pt x="383186" y="554632"/>
                </a:lnTo>
                <a:lnTo>
                  <a:pt x="344302" y="571438"/>
                </a:lnTo>
                <a:lnTo>
                  <a:pt x="306890" y="590840"/>
                </a:lnTo>
                <a:lnTo>
                  <a:pt x="271064" y="612724"/>
                </a:lnTo>
                <a:lnTo>
                  <a:pt x="236939" y="636976"/>
                </a:lnTo>
                <a:lnTo>
                  <a:pt x="204629" y="663481"/>
                </a:lnTo>
                <a:lnTo>
                  <a:pt x="174247" y="692127"/>
                </a:lnTo>
                <a:lnTo>
                  <a:pt x="145908" y="722798"/>
                </a:lnTo>
                <a:lnTo>
                  <a:pt x="119727" y="755380"/>
                </a:lnTo>
                <a:lnTo>
                  <a:pt x="95816" y="789761"/>
                </a:lnTo>
                <a:lnTo>
                  <a:pt x="74292" y="825825"/>
                </a:lnTo>
                <a:lnTo>
                  <a:pt x="55266" y="863458"/>
                </a:lnTo>
                <a:lnTo>
                  <a:pt x="38855" y="902547"/>
                </a:lnTo>
                <a:lnTo>
                  <a:pt x="25171" y="942978"/>
                </a:lnTo>
                <a:lnTo>
                  <a:pt x="14330" y="984636"/>
                </a:lnTo>
                <a:lnTo>
                  <a:pt x="6445" y="1027407"/>
                </a:lnTo>
                <a:lnTo>
                  <a:pt x="1630" y="1071178"/>
                </a:lnTo>
                <a:lnTo>
                  <a:pt x="0" y="1115834"/>
                </a:lnTo>
                <a:lnTo>
                  <a:pt x="1688" y="1161275"/>
                </a:lnTo>
                <a:lnTo>
                  <a:pt x="6674" y="1205795"/>
                </a:lnTo>
                <a:lnTo>
                  <a:pt x="14836" y="1249274"/>
                </a:lnTo>
                <a:lnTo>
                  <a:pt x="26054" y="1291592"/>
                </a:lnTo>
                <a:lnTo>
                  <a:pt x="40208" y="1332630"/>
                </a:lnTo>
                <a:lnTo>
                  <a:pt x="57178" y="1372266"/>
                </a:lnTo>
                <a:lnTo>
                  <a:pt x="76842" y="1410382"/>
                </a:lnTo>
                <a:lnTo>
                  <a:pt x="99081" y="1446857"/>
                </a:lnTo>
                <a:lnTo>
                  <a:pt x="123774" y="1481570"/>
                </a:lnTo>
                <a:lnTo>
                  <a:pt x="150801" y="1514403"/>
                </a:lnTo>
                <a:lnTo>
                  <a:pt x="180041" y="1545235"/>
                </a:lnTo>
                <a:lnTo>
                  <a:pt x="211374" y="1573945"/>
                </a:lnTo>
                <a:lnTo>
                  <a:pt x="244680" y="1600414"/>
                </a:lnTo>
                <a:lnTo>
                  <a:pt x="279837" y="1624522"/>
                </a:lnTo>
                <a:lnTo>
                  <a:pt x="316727" y="1646149"/>
                </a:lnTo>
                <a:lnTo>
                  <a:pt x="355227" y="1665174"/>
                </a:lnTo>
                <a:lnTo>
                  <a:pt x="395219" y="1681478"/>
                </a:lnTo>
                <a:lnTo>
                  <a:pt x="436581" y="1694941"/>
                </a:lnTo>
                <a:lnTo>
                  <a:pt x="479193" y="1705442"/>
                </a:lnTo>
                <a:lnTo>
                  <a:pt x="522935" y="1712861"/>
                </a:lnTo>
                <a:lnTo>
                  <a:pt x="531322" y="1755408"/>
                </a:lnTo>
                <a:lnTo>
                  <a:pt x="542638" y="1796826"/>
                </a:lnTo>
                <a:lnTo>
                  <a:pt x="556770" y="1837000"/>
                </a:lnTo>
                <a:lnTo>
                  <a:pt x="573604" y="1875817"/>
                </a:lnTo>
                <a:lnTo>
                  <a:pt x="593026" y="1913163"/>
                </a:lnTo>
                <a:lnTo>
                  <a:pt x="614923" y="1948925"/>
                </a:lnTo>
                <a:lnTo>
                  <a:pt x="639181" y="1982988"/>
                </a:lnTo>
                <a:lnTo>
                  <a:pt x="665686" y="2015238"/>
                </a:lnTo>
                <a:lnTo>
                  <a:pt x="694325" y="2045563"/>
                </a:lnTo>
                <a:lnTo>
                  <a:pt x="724984" y="2073848"/>
                </a:lnTo>
                <a:lnTo>
                  <a:pt x="757549" y="2099979"/>
                </a:lnTo>
                <a:lnTo>
                  <a:pt x="791907" y="2123842"/>
                </a:lnTo>
                <a:lnTo>
                  <a:pt x="827945" y="2145324"/>
                </a:lnTo>
                <a:lnTo>
                  <a:pt x="865547" y="2164311"/>
                </a:lnTo>
                <a:lnTo>
                  <a:pt x="904602" y="2180689"/>
                </a:lnTo>
                <a:lnTo>
                  <a:pt x="944995" y="2194345"/>
                </a:lnTo>
                <a:lnTo>
                  <a:pt x="986612" y="2205164"/>
                </a:lnTo>
                <a:lnTo>
                  <a:pt x="1029341" y="2213033"/>
                </a:lnTo>
                <a:lnTo>
                  <a:pt x="1073066" y="2217837"/>
                </a:lnTo>
                <a:lnTo>
                  <a:pt x="1117676" y="2219464"/>
                </a:lnTo>
                <a:lnTo>
                  <a:pt x="1162390" y="2217830"/>
                </a:lnTo>
                <a:lnTo>
                  <a:pt x="1206217" y="2213002"/>
                </a:lnTo>
                <a:lnTo>
                  <a:pt x="1249042" y="2205096"/>
                </a:lnTo>
                <a:lnTo>
                  <a:pt x="1290751" y="2194227"/>
                </a:lnTo>
                <a:lnTo>
                  <a:pt x="1331228" y="2180509"/>
                </a:lnTo>
                <a:lnTo>
                  <a:pt x="1370360" y="2164056"/>
                </a:lnTo>
                <a:lnTo>
                  <a:pt x="1408032" y="2144984"/>
                </a:lnTo>
                <a:lnTo>
                  <a:pt x="1444129" y="2123406"/>
                </a:lnTo>
                <a:lnTo>
                  <a:pt x="1478537" y="2099438"/>
                </a:lnTo>
                <a:lnTo>
                  <a:pt x="1511141" y="2073194"/>
                </a:lnTo>
                <a:lnTo>
                  <a:pt x="1541826" y="2044788"/>
                </a:lnTo>
                <a:lnTo>
                  <a:pt x="1570479" y="2014336"/>
                </a:lnTo>
                <a:lnTo>
                  <a:pt x="1596985" y="1981952"/>
                </a:lnTo>
                <a:lnTo>
                  <a:pt x="1621228" y="1947750"/>
                </a:lnTo>
                <a:lnTo>
                  <a:pt x="1643095" y="1911845"/>
                </a:lnTo>
                <a:lnTo>
                  <a:pt x="1662471" y="1874353"/>
                </a:lnTo>
                <a:lnTo>
                  <a:pt x="1679241" y="1835386"/>
                </a:lnTo>
                <a:lnTo>
                  <a:pt x="1693291" y="1795061"/>
                </a:lnTo>
                <a:lnTo>
                  <a:pt x="1704506" y="1753491"/>
                </a:lnTo>
                <a:lnTo>
                  <a:pt x="1712772" y="1710791"/>
                </a:lnTo>
                <a:lnTo>
                  <a:pt x="1755411" y="1702476"/>
                </a:lnTo>
                <a:lnTo>
                  <a:pt x="1796920" y="1691220"/>
                </a:lnTo>
                <a:lnTo>
                  <a:pt x="1837185" y="1677137"/>
                </a:lnTo>
                <a:lnTo>
                  <a:pt x="1876092" y="1660341"/>
                </a:lnTo>
                <a:lnTo>
                  <a:pt x="1913526" y="1640946"/>
                </a:lnTo>
                <a:lnTo>
                  <a:pt x="1949374" y="1619067"/>
                </a:lnTo>
                <a:lnTo>
                  <a:pt x="1983520" y="1594818"/>
                </a:lnTo>
                <a:lnTo>
                  <a:pt x="2015851" y="1568313"/>
                </a:lnTo>
                <a:lnTo>
                  <a:pt x="2046252" y="1539666"/>
                </a:lnTo>
                <a:lnTo>
                  <a:pt x="2074610" y="1508991"/>
                </a:lnTo>
                <a:lnTo>
                  <a:pt x="2100809" y="1476403"/>
                </a:lnTo>
                <a:lnTo>
                  <a:pt x="2124735" y="1442015"/>
                </a:lnTo>
                <a:lnTo>
                  <a:pt x="2146275" y="1405942"/>
                </a:lnTo>
                <a:lnTo>
                  <a:pt x="2165313" y="1368298"/>
                </a:lnTo>
                <a:lnTo>
                  <a:pt x="2181736" y="1329197"/>
                </a:lnTo>
                <a:lnTo>
                  <a:pt x="2195430" y="1288753"/>
                </a:lnTo>
                <a:lnTo>
                  <a:pt x="2206279" y="1247081"/>
                </a:lnTo>
                <a:lnTo>
                  <a:pt x="2214170" y="1204294"/>
                </a:lnTo>
                <a:lnTo>
                  <a:pt x="2218988" y="1160507"/>
                </a:lnTo>
                <a:lnTo>
                  <a:pt x="2220620" y="1115834"/>
                </a:lnTo>
                <a:lnTo>
                  <a:pt x="2218943" y="1070554"/>
                </a:lnTo>
                <a:lnTo>
                  <a:pt x="2213993" y="1026187"/>
                </a:lnTo>
                <a:lnTo>
                  <a:pt x="2205888" y="982853"/>
                </a:lnTo>
                <a:lnTo>
                  <a:pt x="2194748" y="940670"/>
                </a:lnTo>
                <a:lnTo>
                  <a:pt x="2180691" y="899756"/>
                </a:lnTo>
                <a:lnTo>
                  <a:pt x="2163837" y="860231"/>
                </a:lnTo>
                <a:lnTo>
                  <a:pt x="2144304" y="822213"/>
                </a:lnTo>
                <a:lnTo>
                  <a:pt x="2122213" y="785822"/>
                </a:lnTo>
                <a:lnTo>
                  <a:pt x="2097681" y="751175"/>
                </a:lnTo>
                <a:lnTo>
                  <a:pt x="2070828" y="718392"/>
                </a:lnTo>
                <a:lnTo>
                  <a:pt x="2041774" y="687592"/>
                </a:lnTo>
                <a:lnTo>
                  <a:pt x="2010636" y="658894"/>
                </a:lnTo>
                <a:lnTo>
                  <a:pt x="1977535" y="632416"/>
                </a:lnTo>
                <a:lnTo>
                  <a:pt x="1942589" y="608276"/>
                </a:lnTo>
                <a:lnTo>
                  <a:pt x="1905918" y="586595"/>
                </a:lnTo>
                <a:lnTo>
                  <a:pt x="1867640" y="567490"/>
                </a:lnTo>
                <a:lnTo>
                  <a:pt x="1827875" y="551081"/>
                </a:lnTo>
                <a:lnTo>
                  <a:pt x="1786742" y="537486"/>
                </a:lnTo>
                <a:lnTo>
                  <a:pt x="1744360" y="526824"/>
                </a:lnTo>
                <a:lnTo>
                  <a:pt x="1700847" y="519214"/>
                </a:lnTo>
                <a:lnTo>
                  <a:pt x="1693203" y="475743"/>
                </a:lnTo>
                <a:lnTo>
                  <a:pt x="1682513" y="433402"/>
                </a:lnTo>
                <a:lnTo>
                  <a:pt x="1668895" y="392310"/>
                </a:lnTo>
                <a:lnTo>
                  <a:pt x="1652468" y="352586"/>
                </a:lnTo>
                <a:lnTo>
                  <a:pt x="1633349" y="314348"/>
                </a:lnTo>
                <a:lnTo>
                  <a:pt x="1611658" y="277715"/>
                </a:lnTo>
                <a:lnTo>
                  <a:pt x="1587514" y="242807"/>
                </a:lnTo>
                <a:lnTo>
                  <a:pt x="1561034" y="209742"/>
                </a:lnTo>
                <a:lnTo>
                  <a:pt x="1532338" y="178639"/>
                </a:lnTo>
                <a:lnTo>
                  <a:pt x="1501544" y="149617"/>
                </a:lnTo>
                <a:lnTo>
                  <a:pt x="1468771" y="122794"/>
                </a:lnTo>
                <a:lnTo>
                  <a:pt x="1434137" y="98291"/>
                </a:lnTo>
                <a:lnTo>
                  <a:pt x="1397760" y="76224"/>
                </a:lnTo>
                <a:lnTo>
                  <a:pt x="1359760" y="56715"/>
                </a:lnTo>
                <a:lnTo>
                  <a:pt x="1320255" y="39880"/>
                </a:lnTo>
                <a:lnTo>
                  <a:pt x="1279363" y="25840"/>
                </a:lnTo>
                <a:lnTo>
                  <a:pt x="1237203" y="14713"/>
                </a:lnTo>
                <a:lnTo>
                  <a:pt x="1193894" y="6618"/>
                </a:lnTo>
                <a:lnTo>
                  <a:pt x="1149555" y="1674"/>
                </a:lnTo>
                <a:lnTo>
                  <a:pt x="1104303" y="0"/>
                </a:lnTo>
                <a:close/>
              </a:path>
            </a:pathLst>
          </a:custGeom>
          <a:solidFill>
            <a:srgbClr val="00B1EE"/>
          </a:solidFill>
          <a:ln w="9525">
            <a:noFill/>
            <a:round/>
            <a:headEnd/>
            <a:tailEnd/>
          </a:ln>
        </p:spPr>
        <p:txBody>
          <a:bodyPr lIns="0" tIns="0" rIns="0" bIns="0"/>
          <a:lstStyle/>
          <a:p>
            <a:endParaRPr lang="en-US"/>
          </a:p>
        </p:txBody>
      </p:sp>
      <p:grpSp>
        <p:nvGrpSpPr>
          <p:cNvPr id="4" name="Group 73"/>
          <p:cNvGrpSpPr>
            <a:grpSpLocks/>
          </p:cNvGrpSpPr>
          <p:nvPr/>
        </p:nvGrpSpPr>
        <p:grpSpPr bwMode="auto">
          <a:xfrm>
            <a:off x="573088" y="2286000"/>
            <a:ext cx="1981200" cy="1931988"/>
            <a:chOff x="762000" y="2362200"/>
            <a:chExt cx="1981200" cy="1931912"/>
          </a:xfrm>
        </p:grpSpPr>
        <p:sp>
          <p:nvSpPr>
            <p:cNvPr id="75" name="Oval 74"/>
            <p:cNvSpPr/>
            <p:nvPr/>
          </p:nvSpPr>
          <p:spPr>
            <a:xfrm>
              <a:off x="762000" y="2819382"/>
              <a:ext cx="1017587" cy="101754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6" name="Oval 75"/>
            <p:cNvSpPr/>
            <p:nvPr/>
          </p:nvSpPr>
          <p:spPr>
            <a:xfrm>
              <a:off x="1725612" y="2819382"/>
              <a:ext cx="1017588" cy="101754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7" name="Oval 76"/>
            <p:cNvSpPr/>
            <p:nvPr/>
          </p:nvSpPr>
          <p:spPr>
            <a:xfrm>
              <a:off x="1244600" y="2362200"/>
              <a:ext cx="1017587" cy="101754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8" name="Oval 77"/>
            <p:cNvSpPr/>
            <p:nvPr/>
          </p:nvSpPr>
          <p:spPr>
            <a:xfrm>
              <a:off x="1244600" y="3276564"/>
              <a:ext cx="1017587" cy="101754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5" name="Group 78"/>
          <p:cNvGrpSpPr>
            <a:grpSpLocks/>
          </p:cNvGrpSpPr>
          <p:nvPr/>
        </p:nvGrpSpPr>
        <p:grpSpPr bwMode="auto">
          <a:xfrm>
            <a:off x="1411288" y="2743200"/>
            <a:ext cx="352425" cy="1020763"/>
            <a:chOff x="6667500" y="3326829"/>
            <a:chExt cx="353173" cy="1021455"/>
          </a:xfrm>
        </p:grpSpPr>
        <p:sp>
          <p:nvSpPr>
            <p:cNvPr id="6203" name="object 8"/>
            <p:cNvSpPr>
              <a:spLocks/>
            </p:cNvSpPr>
            <p:nvPr/>
          </p:nvSpPr>
          <p:spPr bwMode="auto">
            <a:xfrm>
              <a:off x="6811610" y="3814371"/>
              <a:ext cx="78105" cy="80010"/>
            </a:xfrm>
            <a:custGeom>
              <a:avLst/>
              <a:gdLst>
                <a:gd name="T0" fmla="*/ 33206 w 78104"/>
                <a:gd name="T1" fmla="*/ 0 h 80010"/>
                <a:gd name="T2" fmla="*/ 20066 w 78104"/>
                <a:gd name="T3" fmla="*/ 4749 h 80010"/>
                <a:gd name="T4" fmla="*/ 9535 w 78104"/>
                <a:gd name="T5" fmla="*/ 13568 h 80010"/>
                <a:gd name="T6" fmla="*/ 2538 w 78104"/>
                <a:gd name="T7" fmla="*/ 25521 h 80010"/>
                <a:gd name="T8" fmla="*/ 0 w 78104"/>
                <a:gd name="T9" fmla="*/ 39672 h 80010"/>
                <a:gd name="T10" fmla="*/ 940 w 78104"/>
                <a:gd name="T11" fmla="*/ 48361 h 80010"/>
                <a:gd name="T12" fmla="*/ 6119 w 78104"/>
                <a:gd name="T13" fmla="*/ 60890 h 80010"/>
                <a:gd name="T14" fmla="*/ 15239 w 78104"/>
                <a:gd name="T15" fmla="*/ 70870 h 80010"/>
                <a:gd name="T16" fmla="*/ 27636 w 78104"/>
                <a:gd name="T17" fmla="*/ 77455 h 80010"/>
                <a:gd name="T18" fmla="*/ 42645 w 78104"/>
                <a:gd name="T19" fmla="*/ 79797 h 80010"/>
                <a:gd name="T20" fmla="*/ 54438 w 78104"/>
                <a:gd name="T21" fmla="*/ 76968 h 80010"/>
                <a:gd name="T22" fmla="*/ 64526 w 78104"/>
                <a:gd name="T23" fmla="*/ 70296 h 80010"/>
                <a:gd name="T24" fmla="*/ 72258 w 78104"/>
                <a:gd name="T25" fmla="*/ 59880 h 80010"/>
                <a:gd name="T26" fmla="*/ 76988 w 78104"/>
                <a:gd name="T27" fmla="*/ 45821 h 80010"/>
                <a:gd name="T28" fmla="*/ 78065 w 78104"/>
                <a:gd name="T29" fmla="*/ 28221 h 80010"/>
                <a:gd name="T30" fmla="*/ 72229 w 78104"/>
                <a:gd name="T31" fmla="*/ 16734 h 80010"/>
                <a:gd name="T32" fmla="*/ 62565 w 78104"/>
                <a:gd name="T33" fmla="*/ 7705 h 80010"/>
                <a:gd name="T34" fmla="*/ 49436 w 78104"/>
                <a:gd name="T35" fmla="*/ 1877 h 80010"/>
                <a:gd name="T36" fmla="*/ 33206 w 78104"/>
                <a:gd name="T37" fmla="*/ 0 h 800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8104" h="80010">
                  <a:moveTo>
                    <a:pt x="33206" y="0"/>
                  </a:moveTo>
                  <a:lnTo>
                    <a:pt x="20066" y="4749"/>
                  </a:lnTo>
                  <a:lnTo>
                    <a:pt x="9535" y="13568"/>
                  </a:lnTo>
                  <a:lnTo>
                    <a:pt x="2538" y="25521"/>
                  </a:lnTo>
                  <a:lnTo>
                    <a:pt x="0" y="39672"/>
                  </a:lnTo>
                  <a:lnTo>
                    <a:pt x="940" y="48361"/>
                  </a:lnTo>
                  <a:lnTo>
                    <a:pt x="6119" y="60890"/>
                  </a:lnTo>
                  <a:lnTo>
                    <a:pt x="15239" y="70870"/>
                  </a:lnTo>
                  <a:lnTo>
                    <a:pt x="27636" y="77455"/>
                  </a:lnTo>
                  <a:lnTo>
                    <a:pt x="42644" y="79797"/>
                  </a:lnTo>
                  <a:lnTo>
                    <a:pt x="54437" y="76968"/>
                  </a:lnTo>
                  <a:lnTo>
                    <a:pt x="64525" y="70296"/>
                  </a:lnTo>
                  <a:lnTo>
                    <a:pt x="72257" y="59880"/>
                  </a:lnTo>
                  <a:lnTo>
                    <a:pt x="76987" y="45821"/>
                  </a:lnTo>
                  <a:lnTo>
                    <a:pt x="78064" y="28221"/>
                  </a:lnTo>
                  <a:lnTo>
                    <a:pt x="72228" y="16734"/>
                  </a:lnTo>
                  <a:lnTo>
                    <a:pt x="62564" y="7705"/>
                  </a:lnTo>
                  <a:lnTo>
                    <a:pt x="49435" y="1877"/>
                  </a:lnTo>
                  <a:lnTo>
                    <a:pt x="33206" y="0"/>
                  </a:lnTo>
                  <a:close/>
                </a:path>
              </a:pathLst>
            </a:custGeom>
            <a:solidFill>
              <a:srgbClr val="00B1EE"/>
            </a:solidFill>
            <a:ln w="9525">
              <a:noFill/>
              <a:round/>
              <a:headEnd/>
              <a:tailEnd/>
            </a:ln>
          </p:spPr>
          <p:txBody>
            <a:bodyPr lIns="0" tIns="0" rIns="0" bIns="0"/>
            <a:lstStyle/>
            <a:p>
              <a:endParaRPr lang="en-US"/>
            </a:p>
          </p:txBody>
        </p:sp>
        <p:sp>
          <p:nvSpPr>
            <p:cNvPr id="6204" name="object 9"/>
            <p:cNvSpPr>
              <a:spLocks/>
            </p:cNvSpPr>
            <p:nvPr/>
          </p:nvSpPr>
          <p:spPr bwMode="auto">
            <a:xfrm>
              <a:off x="6764126" y="3910769"/>
              <a:ext cx="177800" cy="437515"/>
            </a:xfrm>
            <a:custGeom>
              <a:avLst/>
              <a:gdLst>
                <a:gd name="T0" fmla="*/ 139350 w 177800"/>
                <a:gd name="T1" fmla="*/ 209803 h 437514"/>
                <a:gd name="T2" fmla="*/ 35363 w 177800"/>
                <a:gd name="T3" fmla="*/ 209803 h 437514"/>
                <a:gd name="T4" fmla="*/ 56991 w 177800"/>
                <a:gd name="T5" fmla="*/ 437134 h 437514"/>
                <a:gd name="T6" fmla="*/ 84474 w 177800"/>
                <a:gd name="T7" fmla="*/ 437134 h 437514"/>
                <a:gd name="T8" fmla="*/ 84474 w 177800"/>
                <a:gd name="T9" fmla="*/ 288519 h 437514"/>
                <a:gd name="T10" fmla="*/ 131861 w 177800"/>
                <a:gd name="T11" fmla="*/ 288519 h 437514"/>
                <a:gd name="T12" fmla="*/ 139350 w 177800"/>
                <a:gd name="T13" fmla="*/ 209803 h 437514"/>
                <a:gd name="T14" fmla="*/ 131861 w 177800"/>
                <a:gd name="T15" fmla="*/ 288519 h 437514"/>
                <a:gd name="T16" fmla="*/ 90239 w 177800"/>
                <a:gd name="T17" fmla="*/ 288519 h 437514"/>
                <a:gd name="T18" fmla="*/ 90239 w 177800"/>
                <a:gd name="T19" fmla="*/ 437134 h 437514"/>
                <a:gd name="T20" fmla="*/ 117722 w 177800"/>
                <a:gd name="T21" fmla="*/ 437134 h 437514"/>
                <a:gd name="T22" fmla="*/ 131861 w 177800"/>
                <a:gd name="T23" fmla="*/ 288519 h 437514"/>
                <a:gd name="T24" fmla="*/ 60941 w 177800"/>
                <a:gd name="T25" fmla="*/ 0 h 437514"/>
                <a:gd name="T26" fmla="*/ 20657 w 177800"/>
                <a:gd name="T27" fmla="*/ 13730 h 437514"/>
                <a:gd name="T28" fmla="*/ 1065 w 177800"/>
                <a:gd name="T29" fmla="*/ 54819 h 437514"/>
                <a:gd name="T30" fmla="*/ 0 w 177800"/>
                <a:gd name="T31" fmla="*/ 67005 h 437514"/>
                <a:gd name="T32" fmla="*/ 61 w 177800"/>
                <a:gd name="T33" fmla="*/ 75537 h 437514"/>
                <a:gd name="T34" fmla="*/ 8959 w 177800"/>
                <a:gd name="T35" fmla="*/ 209803 h 437514"/>
                <a:gd name="T36" fmla="*/ 165754 w 177800"/>
                <a:gd name="T37" fmla="*/ 209803 h 437514"/>
                <a:gd name="T38" fmla="*/ 174415 w 177800"/>
                <a:gd name="T39" fmla="*/ 78676 h 437514"/>
                <a:gd name="T40" fmla="*/ 176654 w 177800"/>
                <a:gd name="T41" fmla="*/ 57177 h 437514"/>
                <a:gd name="T42" fmla="*/ 165191 w 177800"/>
                <a:gd name="T43" fmla="*/ 16161 h 437514"/>
                <a:gd name="T44" fmla="*/ 127725 w 177800"/>
                <a:gd name="T45" fmla="*/ 1199 h 437514"/>
                <a:gd name="T46" fmla="*/ 114162 w 177800"/>
                <a:gd name="T47" fmla="*/ 0 h 437514"/>
                <a:gd name="T48" fmla="*/ 60941 w 177800"/>
                <a:gd name="T49" fmla="*/ 0 h 4375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7800" h="437514">
                  <a:moveTo>
                    <a:pt x="139350" y="209803"/>
                  </a:moveTo>
                  <a:lnTo>
                    <a:pt x="35363" y="209803"/>
                  </a:lnTo>
                  <a:lnTo>
                    <a:pt x="56991" y="437133"/>
                  </a:lnTo>
                  <a:lnTo>
                    <a:pt x="84474" y="437133"/>
                  </a:lnTo>
                  <a:lnTo>
                    <a:pt x="84474" y="288518"/>
                  </a:lnTo>
                  <a:lnTo>
                    <a:pt x="131861" y="288518"/>
                  </a:lnTo>
                  <a:lnTo>
                    <a:pt x="139350" y="209803"/>
                  </a:lnTo>
                  <a:close/>
                </a:path>
                <a:path w="177800" h="437514">
                  <a:moveTo>
                    <a:pt x="131861" y="288518"/>
                  </a:moveTo>
                  <a:lnTo>
                    <a:pt x="90239" y="288518"/>
                  </a:lnTo>
                  <a:lnTo>
                    <a:pt x="90239" y="437133"/>
                  </a:lnTo>
                  <a:lnTo>
                    <a:pt x="117722" y="437133"/>
                  </a:lnTo>
                  <a:lnTo>
                    <a:pt x="131861" y="288518"/>
                  </a:lnTo>
                  <a:close/>
                </a:path>
                <a:path w="177800" h="437514">
                  <a:moveTo>
                    <a:pt x="60941" y="0"/>
                  </a:moveTo>
                  <a:lnTo>
                    <a:pt x="20657" y="13730"/>
                  </a:lnTo>
                  <a:lnTo>
                    <a:pt x="1065" y="54819"/>
                  </a:lnTo>
                  <a:lnTo>
                    <a:pt x="0" y="67005"/>
                  </a:lnTo>
                  <a:lnTo>
                    <a:pt x="61" y="75537"/>
                  </a:lnTo>
                  <a:lnTo>
                    <a:pt x="8959" y="209803"/>
                  </a:lnTo>
                  <a:lnTo>
                    <a:pt x="165754" y="209803"/>
                  </a:lnTo>
                  <a:lnTo>
                    <a:pt x="174415" y="78676"/>
                  </a:lnTo>
                  <a:lnTo>
                    <a:pt x="176654" y="57177"/>
                  </a:lnTo>
                  <a:lnTo>
                    <a:pt x="165191" y="16161"/>
                  </a:lnTo>
                  <a:lnTo>
                    <a:pt x="127725" y="1199"/>
                  </a:lnTo>
                  <a:lnTo>
                    <a:pt x="114162" y="0"/>
                  </a:lnTo>
                  <a:lnTo>
                    <a:pt x="60941" y="0"/>
                  </a:lnTo>
                  <a:close/>
                </a:path>
              </a:pathLst>
            </a:custGeom>
            <a:solidFill>
              <a:srgbClr val="00B1EE"/>
            </a:solidFill>
            <a:ln w="9525">
              <a:noFill/>
              <a:round/>
              <a:headEnd/>
              <a:tailEnd/>
            </a:ln>
          </p:spPr>
          <p:txBody>
            <a:bodyPr lIns="0" tIns="0" rIns="0" bIns="0"/>
            <a:lstStyle/>
            <a:p>
              <a:endParaRPr lang="en-US"/>
            </a:p>
          </p:txBody>
        </p:sp>
        <p:sp>
          <p:nvSpPr>
            <p:cNvPr id="6205" name="object 10"/>
            <p:cNvSpPr>
              <a:spLocks noChangeArrowheads="1"/>
            </p:cNvSpPr>
            <p:nvPr/>
          </p:nvSpPr>
          <p:spPr bwMode="auto">
            <a:xfrm>
              <a:off x="6667500" y="3326829"/>
              <a:ext cx="353173" cy="355413"/>
            </a:xfrm>
            <a:prstGeom prst="rect">
              <a:avLst/>
            </a:prstGeom>
            <a:blipFill dpi="0" rotWithShape="1">
              <a:blip r:embed="rId4"/>
              <a:srcRect/>
              <a:stretch>
                <a:fillRect/>
              </a:stretch>
            </a:blipFill>
            <a:ln w="9525">
              <a:noFill/>
              <a:miter lim="800000"/>
              <a:headEnd/>
              <a:tailEnd/>
            </a:ln>
          </p:spPr>
          <p:txBody>
            <a:bodyPr lIns="0" tIns="0" rIns="0" bIns="0"/>
            <a:lstStyle/>
            <a:p>
              <a:endParaRPr lang="en-US" altLang="en-US"/>
            </a:p>
          </p:txBody>
        </p:sp>
      </p:grpSp>
      <p:grpSp>
        <p:nvGrpSpPr>
          <p:cNvPr id="6" name="Group 82"/>
          <p:cNvGrpSpPr>
            <a:grpSpLocks/>
          </p:cNvGrpSpPr>
          <p:nvPr/>
        </p:nvGrpSpPr>
        <p:grpSpPr bwMode="auto">
          <a:xfrm>
            <a:off x="3621088" y="2057400"/>
            <a:ext cx="1981200" cy="2133600"/>
            <a:chOff x="3810000" y="2133600"/>
            <a:chExt cx="1981200" cy="2134113"/>
          </a:xfrm>
        </p:grpSpPr>
        <p:grpSp>
          <p:nvGrpSpPr>
            <p:cNvPr id="7" name="Group 83"/>
            <p:cNvGrpSpPr>
              <a:grpSpLocks/>
            </p:cNvGrpSpPr>
            <p:nvPr/>
          </p:nvGrpSpPr>
          <p:grpSpPr bwMode="auto">
            <a:xfrm>
              <a:off x="4695825" y="2133600"/>
              <a:ext cx="180975" cy="542330"/>
              <a:chOff x="4660049" y="2333422"/>
              <a:chExt cx="180975" cy="542330"/>
            </a:xfrm>
          </p:grpSpPr>
          <p:sp>
            <p:nvSpPr>
              <p:cNvPr id="6201" name="object 4"/>
              <p:cNvSpPr>
                <a:spLocks/>
              </p:cNvSpPr>
              <p:nvPr/>
            </p:nvSpPr>
            <p:spPr bwMode="auto">
              <a:xfrm>
                <a:off x="4708289" y="2333422"/>
                <a:ext cx="81280" cy="80645"/>
              </a:xfrm>
              <a:custGeom>
                <a:avLst/>
                <a:gdLst>
                  <a:gd name="T0" fmla="*/ 32815 w 81279"/>
                  <a:gd name="T1" fmla="*/ 0 h 80644"/>
                  <a:gd name="T2" fmla="*/ 2496 w 81279"/>
                  <a:gd name="T3" fmla="*/ 25998 h 80644"/>
                  <a:gd name="T4" fmla="*/ 0 w 81279"/>
                  <a:gd name="T5" fmla="*/ 40543 h 80644"/>
                  <a:gd name="T6" fmla="*/ 2222 w 81279"/>
                  <a:gd name="T7" fmla="*/ 53349 h 80644"/>
                  <a:gd name="T8" fmla="*/ 8459 w 81279"/>
                  <a:gd name="T9" fmla="*/ 64425 h 80644"/>
                  <a:gd name="T10" fmla="*/ 18424 w 81279"/>
                  <a:gd name="T11" fmla="*/ 73071 h 80644"/>
                  <a:gd name="T12" fmla="*/ 31833 w 81279"/>
                  <a:gd name="T13" fmla="*/ 78589 h 80644"/>
                  <a:gd name="T14" fmla="*/ 48401 w 81279"/>
                  <a:gd name="T15" fmla="*/ 80277 h 80644"/>
                  <a:gd name="T16" fmla="*/ 61358 w 81279"/>
                  <a:gd name="T17" fmla="*/ 75233 h 80644"/>
                  <a:gd name="T18" fmla="*/ 71713 w 81279"/>
                  <a:gd name="T19" fmla="*/ 66237 h 80644"/>
                  <a:gd name="T20" fmla="*/ 78577 w 81279"/>
                  <a:gd name="T21" fmla="*/ 54171 h 80644"/>
                  <a:gd name="T22" fmla="*/ 81062 w 81279"/>
                  <a:gd name="T23" fmla="*/ 39914 h 80644"/>
                  <a:gd name="T24" fmla="*/ 78872 w 81279"/>
                  <a:gd name="T25" fmla="*/ 27065 h 80644"/>
                  <a:gd name="T26" fmla="*/ 72658 w 81279"/>
                  <a:gd name="T27" fmla="*/ 15946 h 80644"/>
                  <a:gd name="T28" fmla="*/ 62715 w 81279"/>
                  <a:gd name="T29" fmla="*/ 7260 h 80644"/>
                  <a:gd name="T30" fmla="*/ 49336 w 81279"/>
                  <a:gd name="T31" fmla="*/ 1710 h 80644"/>
                  <a:gd name="T32" fmla="*/ 32815 w 81279"/>
                  <a:gd name="T33" fmla="*/ 0 h 806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1279" h="80644">
                    <a:moveTo>
                      <a:pt x="32815" y="0"/>
                    </a:moveTo>
                    <a:lnTo>
                      <a:pt x="2496" y="25998"/>
                    </a:lnTo>
                    <a:lnTo>
                      <a:pt x="0" y="40542"/>
                    </a:lnTo>
                    <a:lnTo>
                      <a:pt x="2222" y="53348"/>
                    </a:lnTo>
                    <a:lnTo>
                      <a:pt x="8459" y="64424"/>
                    </a:lnTo>
                    <a:lnTo>
                      <a:pt x="18424" y="73070"/>
                    </a:lnTo>
                    <a:lnTo>
                      <a:pt x="31833" y="78588"/>
                    </a:lnTo>
                    <a:lnTo>
                      <a:pt x="48400" y="80276"/>
                    </a:lnTo>
                    <a:lnTo>
                      <a:pt x="61357" y="75232"/>
                    </a:lnTo>
                    <a:lnTo>
                      <a:pt x="71712" y="66236"/>
                    </a:lnTo>
                    <a:lnTo>
                      <a:pt x="78576" y="54170"/>
                    </a:lnTo>
                    <a:lnTo>
                      <a:pt x="81061" y="39914"/>
                    </a:lnTo>
                    <a:lnTo>
                      <a:pt x="78871" y="27065"/>
                    </a:lnTo>
                    <a:lnTo>
                      <a:pt x="72657" y="15946"/>
                    </a:lnTo>
                    <a:lnTo>
                      <a:pt x="62714" y="7260"/>
                    </a:lnTo>
                    <a:lnTo>
                      <a:pt x="49335" y="1710"/>
                    </a:lnTo>
                    <a:lnTo>
                      <a:pt x="32815" y="0"/>
                    </a:lnTo>
                    <a:close/>
                  </a:path>
                </a:pathLst>
              </a:custGeom>
              <a:solidFill>
                <a:srgbClr val="00B1EE"/>
              </a:solidFill>
              <a:ln w="9525">
                <a:noFill/>
                <a:round/>
                <a:headEnd/>
                <a:tailEnd/>
              </a:ln>
            </p:spPr>
            <p:txBody>
              <a:bodyPr lIns="0" tIns="0" rIns="0" bIns="0"/>
              <a:lstStyle/>
              <a:p>
                <a:endParaRPr lang="en-US"/>
              </a:p>
            </p:txBody>
          </p:sp>
          <p:sp>
            <p:nvSpPr>
              <p:cNvPr id="6202" name="object 5"/>
              <p:cNvSpPr>
                <a:spLocks/>
              </p:cNvSpPr>
              <p:nvPr/>
            </p:nvSpPr>
            <p:spPr bwMode="auto">
              <a:xfrm>
                <a:off x="4660049" y="2431252"/>
                <a:ext cx="180975" cy="444500"/>
              </a:xfrm>
              <a:custGeom>
                <a:avLst/>
                <a:gdLst>
                  <a:gd name="T0" fmla="*/ 141625 w 180975"/>
                  <a:gd name="T1" fmla="*/ 213283 h 444500"/>
                  <a:gd name="T2" fmla="*/ 35910 w 180975"/>
                  <a:gd name="T3" fmla="*/ 213283 h 444500"/>
                  <a:gd name="T4" fmla="*/ 57906 w 180975"/>
                  <a:gd name="T5" fmla="*/ 444385 h 444500"/>
                  <a:gd name="T6" fmla="*/ 85833 w 180975"/>
                  <a:gd name="T7" fmla="*/ 444385 h 444500"/>
                  <a:gd name="T8" fmla="*/ 85833 w 180975"/>
                  <a:gd name="T9" fmla="*/ 293306 h 444500"/>
                  <a:gd name="T10" fmla="*/ 134012 w 180975"/>
                  <a:gd name="T11" fmla="*/ 293306 h 444500"/>
                  <a:gd name="T12" fmla="*/ 141625 w 180975"/>
                  <a:gd name="T13" fmla="*/ 213283 h 444500"/>
                  <a:gd name="T14" fmla="*/ 134012 w 180975"/>
                  <a:gd name="T15" fmla="*/ 293306 h 444500"/>
                  <a:gd name="T16" fmla="*/ 91701 w 180975"/>
                  <a:gd name="T17" fmla="*/ 293306 h 444500"/>
                  <a:gd name="T18" fmla="*/ 91701 w 180975"/>
                  <a:gd name="T19" fmla="*/ 444385 h 444500"/>
                  <a:gd name="T20" fmla="*/ 119641 w 180975"/>
                  <a:gd name="T21" fmla="*/ 444385 h 444500"/>
                  <a:gd name="T22" fmla="*/ 134012 w 180975"/>
                  <a:gd name="T23" fmla="*/ 293306 h 444500"/>
                  <a:gd name="T24" fmla="*/ 61919 w 180975"/>
                  <a:gd name="T25" fmla="*/ 0 h 444500"/>
                  <a:gd name="T26" fmla="*/ 21440 w 180975"/>
                  <a:gd name="T27" fmla="*/ 13652 h 444500"/>
                  <a:gd name="T28" fmla="*/ 1245 w 180975"/>
                  <a:gd name="T29" fmla="*/ 54648 h 444500"/>
                  <a:gd name="T30" fmla="*/ 0 w 180975"/>
                  <a:gd name="T31" fmla="*/ 76025 h 444500"/>
                  <a:gd name="T32" fmla="*/ 9075 w 180975"/>
                  <a:gd name="T33" fmla="*/ 213283 h 444500"/>
                  <a:gd name="T34" fmla="*/ 168472 w 180975"/>
                  <a:gd name="T35" fmla="*/ 213283 h 444500"/>
                  <a:gd name="T36" fmla="*/ 177273 w 180975"/>
                  <a:gd name="T37" fmla="*/ 79984 h 444500"/>
                  <a:gd name="T38" fmla="*/ 179525 w 180975"/>
                  <a:gd name="T39" fmla="*/ 58437 h 444500"/>
                  <a:gd name="T40" fmla="*/ 168644 w 180975"/>
                  <a:gd name="T41" fmla="*/ 16908 h 444500"/>
                  <a:gd name="T42" fmla="*/ 130017 w 180975"/>
                  <a:gd name="T43" fmla="*/ 1261 h 444500"/>
                  <a:gd name="T44" fmla="*/ 116509 w 180975"/>
                  <a:gd name="T45" fmla="*/ 4 h 444500"/>
                  <a:gd name="T46" fmla="*/ 61919 w 180975"/>
                  <a:gd name="T47" fmla="*/ 0 h 4445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0975" h="444500">
                    <a:moveTo>
                      <a:pt x="141625" y="213283"/>
                    </a:moveTo>
                    <a:lnTo>
                      <a:pt x="35910" y="213283"/>
                    </a:lnTo>
                    <a:lnTo>
                      <a:pt x="57906" y="444385"/>
                    </a:lnTo>
                    <a:lnTo>
                      <a:pt x="85833" y="444385"/>
                    </a:lnTo>
                    <a:lnTo>
                      <a:pt x="85833" y="293306"/>
                    </a:lnTo>
                    <a:lnTo>
                      <a:pt x="134012" y="293306"/>
                    </a:lnTo>
                    <a:lnTo>
                      <a:pt x="141625" y="213283"/>
                    </a:lnTo>
                    <a:close/>
                  </a:path>
                  <a:path w="180975" h="444500">
                    <a:moveTo>
                      <a:pt x="134012" y="293306"/>
                    </a:moveTo>
                    <a:lnTo>
                      <a:pt x="91701" y="293306"/>
                    </a:lnTo>
                    <a:lnTo>
                      <a:pt x="91701" y="444385"/>
                    </a:lnTo>
                    <a:lnTo>
                      <a:pt x="119641" y="444385"/>
                    </a:lnTo>
                    <a:lnTo>
                      <a:pt x="134012" y="293306"/>
                    </a:lnTo>
                    <a:close/>
                  </a:path>
                  <a:path w="180975" h="444500">
                    <a:moveTo>
                      <a:pt x="61919" y="0"/>
                    </a:moveTo>
                    <a:lnTo>
                      <a:pt x="21440" y="13652"/>
                    </a:lnTo>
                    <a:lnTo>
                      <a:pt x="1245" y="54648"/>
                    </a:lnTo>
                    <a:lnTo>
                      <a:pt x="0" y="76025"/>
                    </a:lnTo>
                    <a:lnTo>
                      <a:pt x="9075" y="213283"/>
                    </a:lnTo>
                    <a:lnTo>
                      <a:pt x="168472" y="213283"/>
                    </a:lnTo>
                    <a:lnTo>
                      <a:pt x="177273" y="79984"/>
                    </a:lnTo>
                    <a:lnTo>
                      <a:pt x="179525" y="58437"/>
                    </a:lnTo>
                    <a:lnTo>
                      <a:pt x="168644" y="16908"/>
                    </a:lnTo>
                    <a:lnTo>
                      <a:pt x="130017" y="1261"/>
                    </a:lnTo>
                    <a:lnTo>
                      <a:pt x="116509" y="4"/>
                    </a:lnTo>
                    <a:lnTo>
                      <a:pt x="61919" y="0"/>
                    </a:lnTo>
                    <a:close/>
                  </a:path>
                </a:pathLst>
              </a:custGeom>
              <a:solidFill>
                <a:srgbClr val="00B1EE"/>
              </a:solidFill>
              <a:ln w="9525">
                <a:noFill/>
                <a:round/>
                <a:headEnd/>
                <a:tailEnd/>
              </a:ln>
            </p:spPr>
            <p:txBody>
              <a:bodyPr lIns="0" tIns="0" rIns="0" bIns="0"/>
              <a:lstStyle/>
              <a:p>
                <a:endParaRPr lang="en-US"/>
              </a:p>
            </p:txBody>
          </p:sp>
        </p:grpSp>
        <p:grpSp>
          <p:nvGrpSpPr>
            <p:cNvPr id="8" name="Group 84"/>
            <p:cNvGrpSpPr>
              <a:grpSpLocks/>
            </p:cNvGrpSpPr>
            <p:nvPr/>
          </p:nvGrpSpPr>
          <p:grpSpPr bwMode="auto">
            <a:xfrm>
              <a:off x="5334000" y="3580887"/>
              <a:ext cx="177800" cy="533913"/>
              <a:chOff x="6611726" y="3661971"/>
              <a:chExt cx="177800" cy="533913"/>
            </a:xfrm>
          </p:grpSpPr>
          <p:sp>
            <p:nvSpPr>
              <p:cNvPr id="6199" name="object 8"/>
              <p:cNvSpPr>
                <a:spLocks/>
              </p:cNvSpPr>
              <p:nvPr/>
            </p:nvSpPr>
            <p:spPr bwMode="auto">
              <a:xfrm>
                <a:off x="6659210" y="3661971"/>
                <a:ext cx="78105" cy="80010"/>
              </a:xfrm>
              <a:custGeom>
                <a:avLst/>
                <a:gdLst>
                  <a:gd name="T0" fmla="*/ 33206 w 78104"/>
                  <a:gd name="T1" fmla="*/ 0 h 80010"/>
                  <a:gd name="T2" fmla="*/ 20066 w 78104"/>
                  <a:gd name="T3" fmla="*/ 4749 h 80010"/>
                  <a:gd name="T4" fmla="*/ 9535 w 78104"/>
                  <a:gd name="T5" fmla="*/ 13568 h 80010"/>
                  <a:gd name="T6" fmla="*/ 2538 w 78104"/>
                  <a:gd name="T7" fmla="*/ 25521 h 80010"/>
                  <a:gd name="T8" fmla="*/ 0 w 78104"/>
                  <a:gd name="T9" fmla="*/ 39672 h 80010"/>
                  <a:gd name="T10" fmla="*/ 940 w 78104"/>
                  <a:gd name="T11" fmla="*/ 48361 h 80010"/>
                  <a:gd name="T12" fmla="*/ 6119 w 78104"/>
                  <a:gd name="T13" fmla="*/ 60890 h 80010"/>
                  <a:gd name="T14" fmla="*/ 15239 w 78104"/>
                  <a:gd name="T15" fmla="*/ 70870 h 80010"/>
                  <a:gd name="T16" fmla="*/ 27636 w 78104"/>
                  <a:gd name="T17" fmla="*/ 77455 h 80010"/>
                  <a:gd name="T18" fmla="*/ 42645 w 78104"/>
                  <a:gd name="T19" fmla="*/ 79797 h 80010"/>
                  <a:gd name="T20" fmla="*/ 54438 w 78104"/>
                  <a:gd name="T21" fmla="*/ 76968 h 80010"/>
                  <a:gd name="T22" fmla="*/ 64526 w 78104"/>
                  <a:gd name="T23" fmla="*/ 70296 h 80010"/>
                  <a:gd name="T24" fmla="*/ 72258 w 78104"/>
                  <a:gd name="T25" fmla="*/ 59880 h 80010"/>
                  <a:gd name="T26" fmla="*/ 76988 w 78104"/>
                  <a:gd name="T27" fmla="*/ 45821 h 80010"/>
                  <a:gd name="T28" fmla="*/ 78065 w 78104"/>
                  <a:gd name="T29" fmla="*/ 28221 h 80010"/>
                  <a:gd name="T30" fmla="*/ 72229 w 78104"/>
                  <a:gd name="T31" fmla="*/ 16734 h 80010"/>
                  <a:gd name="T32" fmla="*/ 62565 w 78104"/>
                  <a:gd name="T33" fmla="*/ 7705 h 80010"/>
                  <a:gd name="T34" fmla="*/ 49436 w 78104"/>
                  <a:gd name="T35" fmla="*/ 1877 h 80010"/>
                  <a:gd name="T36" fmla="*/ 33206 w 78104"/>
                  <a:gd name="T37" fmla="*/ 0 h 800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8104" h="80010">
                    <a:moveTo>
                      <a:pt x="33206" y="0"/>
                    </a:moveTo>
                    <a:lnTo>
                      <a:pt x="20066" y="4749"/>
                    </a:lnTo>
                    <a:lnTo>
                      <a:pt x="9535" y="13568"/>
                    </a:lnTo>
                    <a:lnTo>
                      <a:pt x="2538" y="25521"/>
                    </a:lnTo>
                    <a:lnTo>
                      <a:pt x="0" y="39672"/>
                    </a:lnTo>
                    <a:lnTo>
                      <a:pt x="940" y="48361"/>
                    </a:lnTo>
                    <a:lnTo>
                      <a:pt x="6119" y="60890"/>
                    </a:lnTo>
                    <a:lnTo>
                      <a:pt x="15239" y="70870"/>
                    </a:lnTo>
                    <a:lnTo>
                      <a:pt x="27636" y="77455"/>
                    </a:lnTo>
                    <a:lnTo>
                      <a:pt x="42644" y="79797"/>
                    </a:lnTo>
                    <a:lnTo>
                      <a:pt x="54437" y="76968"/>
                    </a:lnTo>
                    <a:lnTo>
                      <a:pt x="64525" y="70296"/>
                    </a:lnTo>
                    <a:lnTo>
                      <a:pt x="72257" y="59880"/>
                    </a:lnTo>
                    <a:lnTo>
                      <a:pt x="76987" y="45821"/>
                    </a:lnTo>
                    <a:lnTo>
                      <a:pt x="78064" y="28221"/>
                    </a:lnTo>
                    <a:lnTo>
                      <a:pt x="72228" y="16734"/>
                    </a:lnTo>
                    <a:lnTo>
                      <a:pt x="62564" y="7705"/>
                    </a:lnTo>
                    <a:lnTo>
                      <a:pt x="49435" y="1877"/>
                    </a:lnTo>
                    <a:lnTo>
                      <a:pt x="33206" y="0"/>
                    </a:lnTo>
                    <a:close/>
                  </a:path>
                </a:pathLst>
              </a:custGeom>
              <a:solidFill>
                <a:srgbClr val="00B1EE"/>
              </a:solidFill>
              <a:ln w="9525">
                <a:noFill/>
                <a:round/>
                <a:headEnd/>
                <a:tailEnd/>
              </a:ln>
            </p:spPr>
            <p:txBody>
              <a:bodyPr lIns="0" tIns="0" rIns="0" bIns="0"/>
              <a:lstStyle/>
              <a:p>
                <a:endParaRPr lang="en-US"/>
              </a:p>
            </p:txBody>
          </p:sp>
          <p:sp>
            <p:nvSpPr>
              <p:cNvPr id="6200" name="object 9"/>
              <p:cNvSpPr>
                <a:spLocks/>
              </p:cNvSpPr>
              <p:nvPr/>
            </p:nvSpPr>
            <p:spPr bwMode="auto">
              <a:xfrm>
                <a:off x="6611726" y="3758369"/>
                <a:ext cx="177800" cy="437515"/>
              </a:xfrm>
              <a:custGeom>
                <a:avLst/>
                <a:gdLst>
                  <a:gd name="T0" fmla="*/ 139350 w 177800"/>
                  <a:gd name="T1" fmla="*/ 209803 h 437514"/>
                  <a:gd name="T2" fmla="*/ 35363 w 177800"/>
                  <a:gd name="T3" fmla="*/ 209803 h 437514"/>
                  <a:gd name="T4" fmla="*/ 56991 w 177800"/>
                  <a:gd name="T5" fmla="*/ 437134 h 437514"/>
                  <a:gd name="T6" fmla="*/ 84474 w 177800"/>
                  <a:gd name="T7" fmla="*/ 437134 h 437514"/>
                  <a:gd name="T8" fmla="*/ 84474 w 177800"/>
                  <a:gd name="T9" fmla="*/ 288519 h 437514"/>
                  <a:gd name="T10" fmla="*/ 131861 w 177800"/>
                  <a:gd name="T11" fmla="*/ 288519 h 437514"/>
                  <a:gd name="T12" fmla="*/ 139350 w 177800"/>
                  <a:gd name="T13" fmla="*/ 209803 h 437514"/>
                  <a:gd name="T14" fmla="*/ 131861 w 177800"/>
                  <a:gd name="T15" fmla="*/ 288519 h 437514"/>
                  <a:gd name="T16" fmla="*/ 90239 w 177800"/>
                  <a:gd name="T17" fmla="*/ 288519 h 437514"/>
                  <a:gd name="T18" fmla="*/ 90239 w 177800"/>
                  <a:gd name="T19" fmla="*/ 437134 h 437514"/>
                  <a:gd name="T20" fmla="*/ 117722 w 177800"/>
                  <a:gd name="T21" fmla="*/ 437134 h 437514"/>
                  <a:gd name="T22" fmla="*/ 131861 w 177800"/>
                  <a:gd name="T23" fmla="*/ 288519 h 437514"/>
                  <a:gd name="T24" fmla="*/ 60941 w 177800"/>
                  <a:gd name="T25" fmla="*/ 0 h 437514"/>
                  <a:gd name="T26" fmla="*/ 20657 w 177800"/>
                  <a:gd name="T27" fmla="*/ 13730 h 437514"/>
                  <a:gd name="T28" fmla="*/ 1065 w 177800"/>
                  <a:gd name="T29" fmla="*/ 54819 h 437514"/>
                  <a:gd name="T30" fmla="*/ 0 w 177800"/>
                  <a:gd name="T31" fmla="*/ 67005 h 437514"/>
                  <a:gd name="T32" fmla="*/ 61 w 177800"/>
                  <a:gd name="T33" fmla="*/ 75537 h 437514"/>
                  <a:gd name="T34" fmla="*/ 8959 w 177800"/>
                  <a:gd name="T35" fmla="*/ 209803 h 437514"/>
                  <a:gd name="T36" fmla="*/ 165754 w 177800"/>
                  <a:gd name="T37" fmla="*/ 209803 h 437514"/>
                  <a:gd name="T38" fmla="*/ 174415 w 177800"/>
                  <a:gd name="T39" fmla="*/ 78676 h 437514"/>
                  <a:gd name="T40" fmla="*/ 176654 w 177800"/>
                  <a:gd name="T41" fmla="*/ 57177 h 437514"/>
                  <a:gd name="T42" fmla="*/ 165191 w 177800"/>
                  <a:gd name="T43" fmla="*/ 16161 h 437514"/>
                  <a:gd name="T44" fmla="*/ 127725 w 177800"/>
                  <a:gd name="T45" fmla="*/ 1199 h 437514"/>
                  <a:gd name="T46" fmla="*/ 114162 w 177800"/>
                  <a:gd name="T47" fmla="*/ 0 h 437514"/>
                  <a:gd name="T48" fmla="*/ 60941 w 177800"/>
                  <a:gd name="T49" fmla="*/ 0 h 4375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7800" h="437514">
                    <a:moveTo>
                      <a:pt x="139350" y="209803"/>
                    </a:moveTo>
                    <a:lnTo>
                      <a:pt x="35363" y="209803"/>
                    </a:lnTo>
                    <a:lnTo>
                      <a:pt x="56991" y="437133"/>
                    </a:lnTo>
                    <a:lnTo>
                      <a:pt x="84474" y="437133"/>
                    </a:lnTo>
                    <a:lnTo>
                      <a:pt x="84474" y="288518"/>
                    </a:lnTo>
                    <a:lnTo>
                      <a:pt x="131861" y="288518"/>
                    </a:lnTo>
                    <a:lnTo>
                      <a:pt x="139350" y="209803"/>
                    </a:lnTo>
                    <a:close/>
                  </a:path>
                  <a:path w="177800" h="437514">
                    <a:moveTo>
                      <a:pt x="131861" y="288518"/>
                    </a:moveTo>
                    <a:lnTo>
                      <a:pt x="90239" y="288518"/>
                    </a:lnTo>
                    <a:lnTo>
                      <a:pt x="90239" y="437133"/>
                    </a:lnTo>
                    <a:lnTo>
                      <a:pt x="117722" y="437133"/>
                    </a:lnTo>
                    <a:lnTo>
                      <a:pt x="131861" y="288518"/>
                    </a:lnTo>
                    <a:close/>
                  </a:path>
                  <a:path w="177800" h="437514">
                    <a:moveTo>
                      <a:pt x="60941" y="0"/>
                    </a:moveTo>
                    <a:lnTo>
                      <a:pt x="20657" y="13730"/>
                    </a:lnTo>
                    <a:lnTo>
                      <a:pt x="1065" y="54819"/>
                    </a:lnTo>
                    <a:lnTo>
                      <a:pt x="0" y="67005"/>
                    </a:lnTo>
                    <a:lnTo>
                      <a:pt x="61" y="75537"/>
                    </a:lnTo>
                    <a:lnTo>
                      <a:pt x="8959" y="209803"/>
                    </a:lnTo>
                    <a:lnTo>
                      <a:pt x="165754" y="209803"/>
                    </a:lnTo>
                    <a:lnTo>
                      <a:pt x="174415" y="78676"/>
                    </a:lnTo>
                    <a:lnTo>
                      <a:pt x="176654" y="57177"/>
                    </a:lnTo>
                    <a:lnTo>
                      <a:pt x="165191" y="16161"/>
                    </a:lnTo>
                    <a:lnTo>
                      <a:pt x="127725" y="1199"/>
                    </a:lnTo>
                    <a:lnTo>
                      <a:pt x="114162" y="0"/>
                    </a:lnTo>
                    <a:lnTo>
                      <a:pt x="60941" y="0"/>
                    </a:lnTo>
                    <a:close/>
                  </a:path>
                </a:pathLst>
              </a:custGeom>
              <a:solidFill>
                <a:srgbClr val="00B1EE"/>
              </a:solidFill>
              <a:ln w="9525">
                <a:noFill/>
                <a:round/>
                <a:headEnd/>
                <a:tailEnd/>
              </a:ln>
            </p:spPr>
            <p:txBody>
              <a:bodyPr lIns="0" tIns="0" rIns="0" bIns="0"/>
              <a:lstStyle/>
              <a:p>
                <a:endParaRPr lang="en-US"/>
              </a:p>
            </p:txBody>
          </p:sp>
        </p:grpSp>
        <p:grpSp>
          <p:nvGrpSpPr>
            <p:cNvPr id="9" name="Group 85"/>
            <p:cNvGrpSpPr>
              <a:grpSpLocks/>
            </p:cNvGrpSpPr>
            <p:nvPr/>
          </p:nvGrpSpPr>
          <p:grpSpPr bwMode="auto">
            <a:xfrm>
              <a:off x="5613400" y="3124200"/>
              <a:ext cx="177800" cy="533913"/>
              <a:chOff x="6611726" y="3661971"/>
              <a:chExt cx="177800" cy="533913"/>
            </a:xfrm>
          </p:grpSpPr>
          <p:sp>
            <p:nvSpPr>
              <p:cNvPr id="6197" name="object 8"/>
              <p:cNvSpPr>
                <a:spLocks/>
              </p:cNvSpPr>
              <p:nvPr/>
            </p:nvSpPr>
            <p:spPr bwMode="auto">
              <a:xfrm>
                <a:off x="6659210" y="3661971"/>
                <a:ext cx="78105" cy="80010"/>
              </a:xfrm>
              <a:custGeom>
                <a:avLst/>
                <a:gdLst>
                  <a:gd name="T0" fmla="*/ 33206 w 78104"/>
                  <a:gd name="T1" fmla="*/ 0 h 80010"/>
                  <a:gd name="T2" fmla="*/ 20066 w 78104"/>
                  <a:gd name="T3" fmla="*/ 4749 h 80010"/>
                  <a:gd name="T4" fmla="*/ 9535 w 78104"/>
                  <a:gd name="T5" fmla="*/ 13568 h 80010"/>
                  <a:gd name="T6" fmla="*/ 2538 w 78104"/>
                  <a:gd name="T7" fmla="*/ 25521 h 80010"/>
                  <a:gd name="T8" fmla="*/ 0 w 78104"/>
                  <a:gd name="T9" fmla="*/ 39672 h 80010"/>
                  <a:gd name="T10" fmla="*/ 940 w 78104"/>
                  <a:gd name="T11" fmla="*/ 48361 h 80010"/>
                  <a:gd name="T12" fmla="*/ 6119 w 78104"/>
                  <a:gd name="T13" fmla="*/ 60890 h 80010"/>
                  <a:gd name="T14" fmla="*/ 15239 w 78104"/>
                  <a:gd name="T15" fmla="*/ 70870 h 80010"/>
                  <a:gd name="T16" fmla="*/ 27636 w 78104"/>
                  <a:gd name="T17" fmla="*/ 77455 h 80010"/>
                  <a:gd name="T18" fmla="*/ 42645 w 78104"/>
                  <a:gd name="T19" fmla="*/ 79797 h 80010"/>
                  <a:gd name="T20" fmla="*/ 54438 w 78104"/>
                  <a:gd name="T21" fmla="*/ 76968 h 80010"/>
                  <a:gd name="T22" fmla="*/ 64526 w 78104"/>
                  <a:gd name="T23" fmla="*/ 70296 h 80010"/>
                  <a:gd name="T24" fmla="*/ 72258 w 78104"/>
                  <a:gd name="T25" fmla="*/ 59880 h 80010"/>
                  <a:gd name="T26" fmla="*/ 76988 w 78104"/>
                  <a:gd name="T27" fmla="*/ 45821 h 80010"/>
                  <a:gd name="T28" fmla="*/ 78065 w 78104"/>
                  <a:gd name="T29" fmla="*/ 28221 h 80010"/>
                  <a:gd name="T30" fmla="*/ 72229 w 78104"/>
                  <a:gd name="T31" fmla="*/ 16734 h 80010"/>
                  <a:gd name="T32" fmla="*/ 62565 w 78104"/>
                  <a:gd name="T33" fmla="*/ 7705 h 80010"/>
                  <a:gd name="T34" fmla="*/ 49436 w 78104"/>
                  <a:gd name="T35" fmla="*/ 1877 h 80010"/>
                  <a:gd name="T36" fmla="*/ 33206 w 78104"/>
                  <a:gd name="T37" fmla="*/ 0 h 800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8104" h="80010">
                    <a:moveTo>
                      <a:pt x="33206" y="0"/>
                    </a:moveTo>
                    <a:lnTo>
                      <a:pt x="20066" y="4749"/>
                    </a:lnTo>
                    <a:lnTo>
                      <a:pt x="9535" y="13568"/>
                    </a:lnTo>
                    <a:lnTo>
                      <a:pt x="2538" y="25521"/>
                    </a:lnTo>
                    <a:lnTo>
                      <a:pt x="0" y="39672"/>
                    </a:lnTo>
                    <a:lnTo>
                      <a:pt x="940" y="48361"/>
                    </a:lnTo>
                    <a:lnTo>
                      <a:pt x="6119" y="60890"/>
                    </a:lnTo>
                    <a:lnTo>
                      <a:pt x="15239" y="70870"/>
                    </a:lnTo>
                    <a:lnTo>
                      <a:pt x="27636" y="77455"/>
                    </a:lnTo>
                    <a:lnTo>
                      <a:pt x="42644" y="79797"/>
                    </a:lnTo>
                    <a:lnTo>
                      <a:pt x="54437" y="76968"/>
                    </a:lnTo>
                    <a:lnTo>
                      <a:pt x="64525" y="70296"/>
                    </a:lnTo>
                    <a:lnTo>
                      <a:pt x="72257" y="59880"/>
                    </a:lnTo>
                    <a:lnTo>
                      <a:pt x="76987" y="45821"/>
                    </a:lnTo>
                    <a:lnTo>
                      <a:pt x="78064" y="28221"/>
                    </a:lnTo>
                    <a:lnTo>
                      <a:pt x="72228" y="16734"/>
                    </a:lnTo>
                    <a:lnTo>
                      <a:pt x="62564" y="7705"/>
                    </a:lnTo>
                    <a:lnTo>
                      <a:pt x="49435" y="1877"/>
                    </a:lnTo>
                    <a:lnTo>
                      <a:pt x="33206" y="0"/>
                    </a:lnTo>
                    <a:close/>
                  </a:path>
                </a:pathLst>
              </a:custGeom>
              <a:solidFill>
                <a:srgbClr val="00B1EE"/>
              </a:solidFill>
              <a:ln w="9525">
                <a:noFill/>
                <a:round/>
                <a:headEnd/>
                <a:tailEnd/>
              </a:ln>
            </p:spPr>
            <p:txBody>
              <a:bodyPr lIns="0" tIns="0" rIns="0" bIns="0"/>
              <a:lstStyle/>
              <a:p>
                <a:endParaRPr lang="en-US"/>
              </a:p>
            </p:txBody>
          </p:sp>
          <p:sp>
            <p:nvSpPr>
              <p:cNvPr id="6198" name="object 9"/>
              <p:cNvSpPr>
                <a:spLocks/>
              </p:cNvSpPr>
              <p:nvPr/>
            </p:nvSpPr>
            <p:spPr bwMode="auto">
              <a:xfrm>
                <a:off x="6611726" y="3758369"/>
                <a:ext cx="177800" cy="437515"/>
              </a:xfrm>
              <a:custGeom>
                <a:avLst/>
                <a:gdLst>
                  <a:gd name="T0" fmla="*/ 139350 w 177800"/>
                  <a:gd name="T1" fmla="*/ 209803 h 437514"/>
                  <a:gd name="T2" fmla="*/ 35363 w 177800"/>
                  <a:gd name="T3" fmla="*/ 209803 h 437514"/>
                  <a:gd name="T4" fmla="*/ 56991 w 177800"/>
                  <a:gd name="T5" fmla="*/ 437134 h 437514"/>
                  <a:gd name="T6" fmla="*/ 84474 w 177800"/>
                  <a:gd name="T7" fmla="*/ 437134 h 437514"/>
                  <a:gd name="T8" fmla="*/ 84474 w 177800"/>
                  <a:gd name="T9" fmla="*/ 288519 h 437514"/>
                  <a:gd name="T10" fmla="*/ 131861 w 177800"/>
                  <a:gd name="T11" fmla="*/ 288519 h 437514"/>
                  <a:gd name="T12" fmla="*/ 139350 w 177800"/>
                  <a:gd name="T13" fmla="*/ 209803 h 437514"/>
                  <a:gd name="T14" fmla="*/ 131861 w 177800"/>
                  <a:gd name="T15" fmla="*/ 288519 h 437514"/>
                  <a:gd name="T16" fmla="*/ 90239 w 177800"/>
                  <a:gd name="T17" fmla="*/ 288519 h 437514"/>
                  <a:gd name="T18" fmla="*/ 90239 w 177800"/>
                  <a:gd name="T19" fmla="*/ 437134 h 437514"/>
                  <a:gd name="T20" fmla="*/ 117722 w 177800"/>
                  <a:gd name="T21" fmla="*/ 437134 h 437514"/>
                  <a:gd name="T22" fmla="*/ 131861 w 177800"/>
                  <a:gd name="T23" fmla="*/ 288519 h 437514"/>
                  <a:gd name="T24" fmla="*/ 60941 w 177800"/>
                  <a:gd name="T25" fmla="*/ 0 h 437514"/>
                  <a:gd name="T26" fmla="*/ 20657 w 177800"/>
                  <a:gd name="T27" fmla="*/ 13730 h 437514"/>
                  <a:gd name="T28" fmla="*/ 1065 w 177800"/>
                  <a:gd name="T29" fmla="*/ 54819 h 437514"/>
                  <a:gd name="T30" fmla="*/ 0 w 177800"/>
                  <a:gd name="T31" fmla="*/ 67005 h 437514"/>
                  <a:gd name="T32" fmla="*/ 61 w 177800"/>
                  <a:gd name="T33" fmla="*/ 75537 h 437514"/>
                  <a:gd name="T34" fmla="*/ 8959 w 177800"/>
                  <a:gd name="T35" fmla="*/ 209803 h 437514"/>
                  <a:gd name="T36" fmla="*/ 165754 w 177800"/>
                  <a:gd name="T37" fmla="*/ 209803 h 437514"/>
                  <a:gd name="T38" fmla="*/ 174415 w 177800"/>
                  <a:gd name="T39" fmla="*/ 78676 h 437514"/>
                  <a:gd name="T40" fmla="*/ 176654 w 177800"/>
                  <a:gd name="T41" fmla="*/ 57177 h 437514"/>
                  <a:gd name="T42" fmla="*/ 165191 w 177800"/>
                  <a:gd name="T43" fmla="*/ 16161 h 437514"/>
                  <a:gd name="T44" fmla="*/ 127725 w 177800"/>
                  <a:gd name="T45" fmla="*/ 1199 h 437514"/>
                  <a:gd name="T46" fmla="*/ 114162 w 177800"/>
                  <a:gd name="T47" fmla="*/ 0 h 437514"/>
                  <a:gd name="T48" fmla="*/ 60941 w 177800"/>
                  <a:gd name="T49" fmla="*/ 0 h 4375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7800" h="437514">
                    <a:moveTo>
                      <a:pt x="139350" y="209803"/>
                    </a:moveTo>
                    <a:lnTo>
                      <a:pt x="35363" y="209803"/>
                    </a:lnTo>
                    <a:lnTo>
                      <a:pt x="56991" y="437133"/>
                    </a:lnTo>
                    <a:lnTo>
                      <a:pt x="84474" y="437133"/>
                    </a:lnTo>
                    <a:lnTo>
                      <a:pt x="84474" y="288518"/>
                    </a:lnTo>
                    <a:lnTo>
                      <a:pt x="131861" y="288518"/>
                    </a:lnTo>
                    <a:lnTo>
                      <a:pt x="139350" y="209803"/>
                    </a:lnTo>
                    <a:close/>
                  </a:path>
                  <a:path w="177800" h="437514">
                    <a:moveTo>
                      <a:pt x="131861" y="288518"/>
                    </a:moveTo>
                    <a:lnTo>
                      <a:pt x="90239" y="288518"/>
                    </a:lnTo>
                    <a:lnTo>
                      <a:pt x="90239" y="437133"/>
                    </a:lnTo>
                    <a:lnTo>
                      <a:pt x="117722" y="437133"/>
                    </a:lnTo>
                    <a:lnTo>
                      <a:pt x="131861" y="288518"/>
                    </a:lnTo>
                    <a:close/>
                  </a:path>
                  <a:path w="177800" h="437514">
                    <a:moveTo>
                      <a:pt x="60941" y="0"/>
                    </a:moveTo>
                    <a:lnTo>
                      <a:pt x="20657" y="13730"/>
                    </a:lnTo>
                    <a:lnTo>
                      <a:pt x="1065" y="54819"/>
                    </a:lnTo>
                    <a:lnTo>
                      <a:pt x="0" y="67005"/>
                    </a:lnTo>
                    <a:lnTo>
                      <a:pt x="61" y="75537"/>
                    </a:lnTo>
                    <a:lnTo>
                      <a:pt x="8959" y="209803"/>
                    </a:lnTo>
                    <a:lnTo>
                      <a:pt x="165754" y="209803"/>
                    </a:lnTo>
                    <a:lnTo>
                      <a:pt x="174415" y="78676"/>
                    </a:lnTo>
                    <a:lnTo>
                      <a:pt x="176654" y="57177"/>
                    </a:lnTo>
                    <a:lnTo>
                      <a:pt x="165191" y="16161"/>
                    </a:lnTo>
                    <a:lnTo>
                      <a:pt x="127725" y="1199"/>
                    </a:lnTo>
                    <a:lnTo>
                      <a:pt x="114162" y="0"/>
                    </a:lnTo>
                    <a:lnTo>
                      <a:pt x="60941" y="0"/>
                    </a:lnTo>
                    <a:close/>
                  </a:path>
                </a:pathLst>
              </a:custGeom>
              <a:solidFill>
                <a:srgbClr val="00B1EE"/>
              </a:solidFill>
              <a:ln w="9525">
                <a:noFill/>
                <a:round/>
                <a:headEnd/>
                <a:tailEnd/>
              </a:ln>
            </p:spPr>
            <p:txBody>
              <a:bodyPr lIns="0" tIns="0" rIns="0" bIns="0"/>
              <a:lstStyle/>
              <a:p>
                <a:endParaRPr lang="en-US"/>
              </a:p>
            </p:txBody>
          </p:sp>
        </p:grpSp>
        <p:grpSp>
          <p:nvGrpSpPr>
            <p:cNvPr id="10" name="Group 86"/>
            <p:cNvGrpSpPr>
              <a:grpSpLocks/>
            </p:cNvGrpSpPr>
            <p:nvPr/>
          </p:nvGrpSpPr>
          <p:grpSpPr bwMode="auto">
            <a:xfrm>
              <a:off x="5461000" y="2514087"/>
              <a:ext cx="177800" cy="533913"/>
              <a:chOff x="6611726" y="3661971"/>
              <a:chExt cx="177800" cy="533913"/>
            </a:xfrm>
          </p:grpSpPr>
          <p:sp>
            <p:nvSpPr>
              <p:cNvPr id="6195" name="object 8"/>
              <p:cNvSpPr>
                <a:spLocks/>
              </p:cNvSpPr>
              <p:nvPr/>
            </p:nvSpPr>
            <p:spPr bwMode="auto">
              <a:xfrm>
                <a:off x="6659210" y="3661971"/>
                <a:ext cx="78105" cy="80010"/>
              </a:xfrm>
              <a:custGeom>
                <a:avLst/>
                <a:gdLst>
                  <a:gd name="T0" fmla="*/ 33206 w 78104"/>
                  <a:gd name="T1" fmla="*/ 0 h 80010"/>
                  <a:gd name="T2" fmla="*/ 20066 w 78104"/>
                  <a:gd name="T3" fmla="*/ 4749 h 80010"/>
                  <a:gd name="T4" fmla="*/ 9535 w 78104"/>
                  <a:gd name="T5" fmla="*/ 13568 h 80010"/>
                  <a:gd name="T6" fmla="*/ 2538 w 78104"/>
                  <a:gd name="T7" fmla="*/ 25521 h 80010"/>
                  <a:gd name="T8" fmla="*/ 0 w 78104"/>
                  <a:gd name="T9" fmla="*/ 39672 h 80010"/>
                  <a:gd name="T10" fmla="*/ 940 w 78104"/>
                  <a:gd name="T11" fmla="*/ 48361 h 80010"/>
                  <a:gd name="T12" fmla="*/ 6119 w 78104"/>
                  <a:gd name="T13" fmla="*/ 60890 h 80010"/>
                  <a:gd name="T14" fmla="*/ 15239 w 78104"/>
                  <a:gd name="T15" fmla="*/ 70870 h 80010"/>
                  <a:gd name="T16" fmla="*/ 27636 w 78104"/>
                  <a:gd name="T17" fmla="*/ 77455 h 80010"/>
                  <a:gd name="T18" fmla="*/ 42645 w 78104"/>
                  <a:gd name="T19" fmla="*/ 79797 h 80010"/>
                  <a:gd name="T20" fmla="*/ 54438 w 78104"/>
                  <a:gd name="T21" fmla="*/ 76968 h 80010"/>
                  <a:gd name="T22" fmla="*/ 64526 w 78104"/>
                  <a:gd name="T23" fmla="*/ 70296 h 80010"/>
                  <a:gd name="T24" fmla="*/ 72258 w 78104"/>
                  <a:gd name="T25" fmla="*/ 59880 h 80010"/>
                  <a:gd name="T26" fmla="*/ 76988 w 78104"/>
                  <a:gd name="T27" fmla="*/ 45821 h 80010"/>
                  <a:gd name="T28" fmla="*/ 78065 w 78104"/>
                  <a:gd name="T29" fmla="*/ 28221 h 80010"/>
                  <a:gd name="T30" fmla="*/ 72229 w 78104"/>
                  <a:gd name="T31" fmla="*/ 16734 h 80010"/>
                  <a:gd name="T32" fmla="*/ 62565 w 78104"/>
                  <a:gd name="T33" fmla="*/ 7705 h 80010"/>
                  <a:gd name="T34" fmla="*/ 49436 w 78104"/>
                  <a:gd name="T35" fmla="*/ 1877 h 80010"/>
                  <a:gd name="T36" fmla="*/ 33206 w 78104"/>
                  <a:gd name="T37" fmla="*/ 0 h 800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8104" h="80010">
                    <a:moveTo>
                      <a:pt x="33206" y="0"/>
                    </a:moveTo>
                    <a:lnTo>
                      <a:pt x="20066" y="4749"/>
                    </a:lnTo>
                    <a:lnTo>
                      <a:pt x="9535" y="13568"/>
                    </a:lnTo>
                    <a:lnTo>
                      <a:pt x="2538" y="25521"/>
                    </a:lnTo>
                    <a:lnTo>
                      <a:pt x="0" y="39672"/>
                    </a:lnTo>
                    <a:lnTo>
                      <a:pt x="940" y="48361"/>
                    </a:lnTo>
                    <a:lnTo>
                      <a:pt x="6119" y="60890"/>
                    </a:lnTo>
                    <a:lnTo>
                      <a:pt x="15239" y="70870"/>
                    </a:lnTo>
                    <a:lnTo>
                      <a:pt x="27636" y="77455"/>
                    </a:lnTo>
                    <a:lnTo>
                      <a:pt x="42644" y="79797"/>
                    </a:lnTo>
                    <a:lnTo>
                      <a:pt x="54437" y="76968"/>
                    </a:lnTo>
                    <a:lnTo>
                      <a:pt x="64525" y="70296"/>
                    </a:lnTo>
                    <a:lnTo>
                      <a:pt x="72257" y="59880"/>
                    </a:lnTo>
                    <a:lnTo>
                      <a:pt x="76987" y="45821"/>
                    </a:lnTo>
                    <a:lnTo>
                      <a:pt x="78064" y="28221"/>
                    </a:lnTo>
                    <a:lnTo>
                      <a:pt x="72228" y="16734"/>
                    </a:lnTo>
                    <a:lnTo>
                      <a:pt x="62564" y="7705"/>
                    </a:lnTo>
                    <a:lnTo>
                      <a:pt x="49435" y="1877"/>
                    </a:lnTo>
                    <a:lnTo>
                      <a:pt x="33206" y="0"/>
                    </a:lnTo>
                    <a:close/>
                  </a:path>
                </a:pathLst>
              </a:custGeom>
              <a:solidFill>
                <a:srgbClr val="00B1EE"/>
              </a:solidFill>
              <a:ln w="9525">
                <a:noFill/>
                <a:round/>
                <a:headEnd/>
                <a:tailEnd/>
              </a:ln>
            </p:spPr>
            <p:txBody>
              <a:bodyPr lIns="0" tIns="0" rIns="0" bIns="0"/>
              <a:lstStyle/>
              <a:p>
                <a:endParaRPr lang="en-US"/>
              </a:p>
            </p:txBody>
          </p:sp>
          <p:sp>
            <p:nvSpPr>
              <p:cNvPr id="6196" name="object 9"/>
              <p:cNvSpPr>
                <a:spLocks/>
              </p:cNvSpPr>
              <p:nvPr/>
            </p:nvSpPr>
            <p:spPr bwMode="auto">
              <a:xfrm>
                <a:off x="6611726" y="3758369"/>
                <a:ext cx="177800" cy="437515"/>
              </a:xfrm>
              <a:custGeom>
                <a:avLst/>
                <a:gdLst>
                  <a:gd name="T0" fmla="*/ 139350 w 177800"/>
                  <a:gd name="T1" fmla="*/ 209803 h 437514"/>
                  <a:gd name="T2" fmla="*/ 35363 w 177800"/>
                  <a:gd name="T3" fmla="*/ 209803 h 437514"/>
                  <a:gd name="T4" fmla="*/ 56991 w 177800"/>
                  <a:gd name="T5" fmla="*/ 437134 h 437514"/>
                  <a:gd name="T6" fmla="*/ 84474 w 177800"/>
                  <a:gd name="T7" fmla="*/ 437134 h 437514"/>
                  <a:gd name="T8" fmla="*/ 84474 w 177800"/>
                  <a:gd name="T9" fmla="*/ 288519 h 437514"/>
                  <a:gd name="T10" fmla="*/ 131861 w 177800"/>
                  <a:gd name="T11" fmla="*/ 288519 h 437514"/>
                  <a:gd name="T12" fmla="*/ 139350 w 177800"/>
                  <a:gd name="T13" fmla="*/ 209803 h 437514"/>
                  <a:gd name="T14" fmla="*/ 131861 w 177800"/>
                  <a:gd name="T15" fmla="*/ 288519 h 437514"/>
                  <a:gd name="T16" fmla="*/ 90239 w 177800"/>
                  <a:gd name="T17" fmla="*/ 288519 h 437514"/>
                  <a:gd name="T18" fmla="*/ 90239 w 177800"/>
                  <a:gd name="T19" fmla="*/ 437134 h 437514"/>
                  <a:gd name="T20" fmla="*/ 117722 w 177800"/>
                  <a:gd name="T21" fmla="*/ 437134 h 437514"/>
                  <a:gd name="T22" fmla="*/ 131861 w 177800"/>
                  <a:gd name="T23" fmla="*/ 288519 h 437514"/>
                  <a:gd name="T24" fmla="*/ 60941 w 177800"/>
                  <a:gd name="T25" fmla="*/ 0 h 437514"/>
                  <a:gd name="T26" fmla="*/ 20657 w 177800"/>
                  <a:gd name="T27" fmla="*/ 13730 h 437514"/>
                  <a:gd name="T28" fmla="*/ 1065 w 177800"/>
                  <a:gd name="T29" fmla="*/ 54819 h 437514"/>
                  <a:gd name="T30" fmla="*/ 0 w 177800"/>
                  <a:gd name="T31" fmla="*/ 67005 h 437514"/>
                  <a:gd name="T32" fmla="*/ 61 w 177800"/>
                  <a:gd name="T33" fmla="*/ 75537 h 437514"/>
                  <a:gd name="T34" fmla="*/ 8959 w 177800"/>
                  <a:gd name="T35" fmla="*/ 209803 h 437514"/>
                  <a:gd name="T36" fmla="*/ 165754 w 177800"/>
                  <a:gd name="T37" fmla="*/ 209803 h 437514"/>
                  <a:gd name="T38" fmla="*/ 174415 w 177800"/>
                  <a:gd name="T39" fmla="*/ 78676 h 437514"/>
                  <a:gd name="T40" fmla="*/ 176654 w 177800"/>
                  <a:gd name="T41" fmla="*/ 57177 h 437514"/>
                  <a:gd name="T42" fmla="*/ 165191 w 177800"/>
                  <a:gd name="T43" fmla="*/ 16161 h 437514"/>
                  <a:gd name="T44" fmla="*/ 127725 w 177800"/>
                  <a:gd name="T45" fmla="*/ 1199 h 437514"/>
                  <a:gd name="T46" fmla="*/ 114162 w 177800"/>
                  <a:gd name="T47" fmla="*/ 0 h 437514"/>
                  <a:gd name="T48" fmla="*/ 60941 w 177800"/>
                  <a:gd name="T49" fmla="*/ 0 h 4375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7800" h="437514">
                    <a:moveTo>
                      <a:pt x="139350" y="209803"/>
                    </a:moveTo>
                    <a:lnTo>
                      <a:pt x="35363" y="209803"/>
                    </a:lnTo>
                    <a:lnTo>
                      <a:pt x="56991" y="437133"/>
                    </a:lnTo>
                    <a:lnTo>
                      <a:pt x="84474" y="437133"/>
                    </a:lnTo>
                    <a:lnTo>
                      <a:pt x="84474" y="288518"/>
                    </a:lnTo>
                    <a:lnTo>
                      <a:pt x="131861" y="288518"/>
                    </a:lnTo>
                    <a:lnTo>
                      <a:pt x="139350" y="209803"/>
                    </a:lnTo>
                    <a:close/>
                  </a:path>
                  <a:path w="177800" h="437514">
                    <a:moveTo>
                      <a:pt x="131861" y="288518"/>
                    </a:moveTo>
                    <a:lnTo>
                      <a:pt x="90239" y="288518"/>
                    </a:lnTo>
                    <a:lnTo>
                      <a:pt x="90239" y="437133"/>
                    </a:lnTo>
                    <a:lnTo>
                      <a:pt x="117722" y="437133"/>
                    </a:lnTo>
                    <a:lnTo>
                      <a:pt x="131861" y="288518"/>
                    </a:lnTo>
                    <a:close/>
                  </a:path>
                  <a:path w="177800" h="437514">
                    <a:moveTo>
                      <a:pt x="60941" y="0"/>
                    </a:moveTo>
                    <a:lnTo>
                      <a:pt x="20657" y="13730"/>
                    </a:lnTo>
                    <a:lnTo>
                      <a:pt x="1065" y="54819"/>
                    </a:lnTo>
                    <a:lnTo>
                      <a:pt x="0" y="67005"/>
                    </a:lnTo>
                    <a:lnTo>
                      <a:pt x="61" y="75537"/>
                    </a:lnTo>
                    <a:lnTo>
                      <a:pt x="8959" y="209803"/>
                    </a:lnTo>
                    <a:lnTo>
                      <a:pt x="165754" y="209803"/>
                    </a:lnTo>
                    <a:lnTo>
                      <a:pt x="174415" y="78676"/>
                    </a:lnTo>
                    <a:lnTo>
                      <a:pt x="176654" y="57177"/>
                    </a:lnTo>
                    <a:lnTo>
                      <a:pt x="165191" y="16161"/>
                    </a:lnTo>
                    <a:lnTo>
                      <a:pt x="127725" y="1199"/>
                    </a:lnTo>
                    <a:lnTo>
                      <a:pt x="114162" y="0"/>
                    </a:lnTo>
                    <a:lnTo>
                      <a:pt x="60941" y="0"/>
                    </a:lnTo>
                    <a:close/>
                  </a:path>
                </a:pathLst>
              </a:custGeom>
              <a:solidFill>
                <a:srgbClr val="00B1EE"/>
              </a:solidFill>
              <a:ln w="9525">
                <a:noFill/>
                <a:round/>
                <a:headEnd/>
                <a:tailEnd/>
              </a:ln>
            </p:spPr>
            <p:txBody>
              <a:bodyPr lIns="0" tIns="0" rIns="0" bIns="0"/>
              <a:lstStyle/>
              <a:p>
                <a:endParaRPr lang="en-US"/>
              </a:p>
            </p:txBody>
          </p:sp>
        </p:grpSp>
        <p:grpSp>
          <p:nvGrpSpPr>
            <p:cNvPr id="11" name="Group 87"/>
            <p:cNvGrpSpPr>
              <a:grpSpLocks/>
            </p:cNvGrpSpPr>
            <p:nvPr/>
          </p:nvGrpSpPr>
          <p:grpSpPr bwMode="auto">
            <a:xfrm>
              <a:off x="5080000" y="2286000"/>
              <a:ext cx="177800" cy="533913"/>
              <a:chOff x="6611726" y="3661971"/>
              <a:chExt cx="177800" cy="533913"/>
            </a:xfrm>
          </p:grpSpPr>
          <p:sp>
            <p:nvSpPr>
              <p:cNvPr id="6193" name="object 8"/>
              <p:cNvSpPr>
                <a:spLocks/>
              </p:cNvSpPr>
              <p:nvPr/>
            </p:nvSpPr>
            <p:spPr bwMode="auto">
              <a:xfrm>
                <a:off x="6659210" y="3661971"/>
                <a:ext cx="78105" cy="80010"/>
              </a:xfrm>
              <a:custGeom>
                <a:avLst/>
                <a:gdLst>
                  <a:gd name="T0" fmla="*/ 33206 w 78104"/>
                  <a:gd name="T1" fmla="*/ 0 h 80010"/>
                  <a:gd name="T2" fmla="*/ 20066 w 78104"/>
                  <a:gd name="T3" fmla="*/ 4749 h 80010"/>
                  <a:gd name="T4" fmla="*/ 9535 w 78104"/>
                  <a:gd name="T5" fmla="*/ 13568 h 80010"/>
                  <a:gd name="T6" fmla="*/ 2538 w 78104"/>
                  <a:gd name="T7" fmla="*/ 25521 h 80010"/>
                  <a:gd name="T8" fmla="*/ 0 w 78104"/>
                  <a:gd name="T9" fmla="*/ 39672 h 80010"/>
                  <a:gd name="T10" fmla="*/ 940 w 78104"/>
                  <a:gd name="T11" fmla="*/ 48361 h 80010"/>
                  <a:gd name="T12" fmla="*/ 6119 w 78104"/>
                  <a:gd name="T13" fmla="*/ 60890 h 80010"/>
                  <a:gd name="T14" fmla="*/ 15239 w 78104"/>
                  <a:gd name="T15" fmla="*/ 70870 h 80010"/>
                  <a:gd name="T16" fmla="*/ 27636 w 78104"/>
                  <a:gd name="T17" fmla="*/ 77455 h 80010"/>
                  <a:gd name="T18" fmla="*/ 42645 w 78104"/>
                  <a:gd name="T19" fmla="*/ 79797 h 80010"/>
                  <a:gd name="T20" fmla="*/ 54438 w 78104"/>
                  <a:gd name="T21" fmla="*/ 76968 h 80010"/>
                  <a:gd name="T22" fmla="*/ 64526 w 78104"/>
                  <a:gd name="T23" fmla="*/ 70296 h 80010"/>
                  <a:gd name="T24" fmla="*/ 72258 w 78104"/>
                  <a:gd name="T25" fmla="*/ 59880 h 80010"/>
                  <a:gd name="T26" fmla="*/ 76988 w 78104"/>
                  <a:gd name="T27" fmla="*/ 45821 h 80010"/>
                  <a:gd name="T28" fmla="*/ 78065 w 78104"/>
                  <a:gd name="T29" fmla="*/ 28221 h 80010"/>
                  <a:gd name="T30" fmla="*/ 72229 w 78104"/>
                  <a:gd name="T31" fmla="*/ 16734 h 80010"/>
                  <a:gd name="T32" fmla="*/ 62565 w 78104"/>
                  <a:gd name="T33" fmla="*/ 7705 h 80010"/>
                  <a:gd name="T34" fmla="*/ 49436 w 78104"/>
                  <a:gd name="T35" fmla="*/ 1877 h 80010"/>
                  <a:gd name="T36" fmla="*/ 33206 w 78104"/>
                  <a:gd name="T37" fmla="*/ 0 h 800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8104" h="80010">
                    <a:moveTo>
                      <a:pt x="33206" y="0"/>
                    </a:moveTo>
                    <a:lnTo>
                      <a:pt x="20066" y="4749"/>
                    </a:lnTo>
                    <a:lnTo>
                      <a:pt x="9535" y="13568"/>
                    </a:lnTo>
                    <a:lnTo>
                      <a:pt x="2538" y="25521"/>
                    </a:lnTo>
                    <a:lnTo>
                      <a:pt x="0" y="39672"/>
                    </a:lnTo>
                    <a:lnTo>
                      <a:pt x="940" y="48361"/>
                    </a:lnTo>
                    <a:lnTo>
                      <a:pt x="6119" y="60890"/>
                    </a:lnTo>
                    <a:lnTo>
                      <a:pt x="15239" y="70870"/>
                    </a:lnTo>
                    <a:lnTo>
                      <a:pt x="27636" y="77455"/>
                    </a:lnTo>
                    <a:lnTo>
                      <a:pt x="42644" y="79797"/>
                    </a:lnTo>
                    <a:lnTo>
                      <a:pt x="54437" y="76968"/>
                    </a:lnTo>
                    <a:lnTo>
                      <a:pt x="64525" y="70296"/>
                    </a:lnTo>
                    <a:lnTo>
                      <a:pt x="72257" y="59880"/>
                    </a:lnTo>
                    <a:lnTo>
                      <a:pt x="76987" y="45821"/>
                    </a:lnTo>
                    <a:lnTo>
                      <a:pt x="78064" y="28221"/>
                    </a:lnTo>
                    <a:lnTo>
                      <a:pt x="72228" y="16734"/>
                    </a:lnTo>
                    <a:lnTo>
                      <a:pt x="62564" y="7705"/>
                    </a:lnTo>
                    <a:lnTo>
                      <a:pt x="49435" y="1877"/>
                    </a:lnTo>
                    <a:lnTo>
                      <a:pt x="33206" y="0"/>
                    </a:lnTo>
                    <a:close/>
                  </a:path>
                </a:pathLst>
              </a:custGeom>
              <a:solidFill>
                <a:srgbClr val="00B1EE"/>
              </a:solidFill>
              <a:ln w="9525">
                <a:noFill/>
                <a:round/>
                <a:headEnd/>
                <a:tailEnd/>
              </a:ln>
            </p:spPr>
            <p:txBody>
              <a:bodyPr lIns="0" tIns="0" rIns="0" bIns="0"/>
              <a:lstStyle/>
              <a:p>
                <a:endParaRPr lang="en-US"/>
              </a:p>
            </p:txBody>
          </p:sp>
          <p:sp>
            <p:nvSpPr>
              <p:cNvPr id="6194" name="object 9"/>
              <p:cNvSpPr>
                <a:spLocks/>
              </p:cNvSpPr>
              <p:nvPr/>
            </p:nvSpPr>
            <p:spPr bwMode="auto">
              <a:xfrm>
                <a:off x="6611726" y="3758369"/>
                <a:ext cx="177800" cy="437515"/>
              </a:xfrm>
              <a:custGeom>
                <a:avLst/>
                <a:gdLst>
                  <a:gd name="T0" fmla="*/ 139350 w 177800"/>
                  <a:gd name="T1" fmla="*/ 209803 h 437514"/>
                  <a:gd name="T2" fmla="*/ 35363 w 177800"/>
                  <a:gd name="T3" fmla="*/ 209803 h 437514"/>
                  <a:gd name="T4" fmla="*/ 56991 w 177800"/>
                  <a:gd name="T5" fmla="*/ 437134 h 437514"/>
                  <a:gd name="T6" fmla="*/ 84474 w 177800"/>
                  <a:gd name="T7" fmla="*/ 437134 h 437514"/>
                  <a:gd name="T8" fmla="*/ 84474 w 177800"/>
                  <a:gd name="T9" fmla="*/ 288519 h 437514"/>
                  <a:gd name="T10" fmla="*/ 131861 w 177800"/>
                  <a:gd name="T11" fmla="*/ 288519 h 437514"/>
                  <a:gd name="T12" fmla="*/ 139350 w 177800"/>
                  <a:gd name="T13" fmla="*/ 209803 h 437514"/>
                  <a:gd name="T14" fmla="*/ 131861 w 177800"/>
                  <a:gd name="T15" fmla="*/ 288519 h 437514"/>
                  <a:gd name="T16" fmla="*/ 90239 w 177800"/>
                  <a:gd name="T17" fmla="*/ 288519 h 437514"/>
                  <a:gd name="T18" fmla="*/ 90239 w 177800"/>
                  <a:gd name="T19" fmla="*/ 437134 h 437514"/>
                  <a:gd name="T20" fmla="*/ 117722 w 177800"/>
                  <a:gd name="T21" fmla="*/ 437134 h 437514"/>
                  <a:gd name="T22" fmla="*/ 131861 w 177800"/>
                  <a:gd name="T23" fmla="*/ 288519 h 437514"/>
                  <a:gd name="T24" fmla="*/ 60941 w 177800"/>
                  <a:gd name="T25" fmla="*/ 0 h 437514"/>
                  <a:gd name="T26" fmla="*/ 20657 w 177800"/>
                  <a:gd name="T27" fmla="*/ 13730 h 437514"/>
                  <a:gd name="T28" fmla="*/ 1065 w 177800"/>
                  <a:gd name="T29" fmla="*/ 54819 h 437514"/>
                  <a:gd name="T30" fmla="*/ 0 w 177800"/>
                  <a:gd name="T31" fmla="*/ 67005 h 437514"/>
                  <a:gd name="T32" fmla="*/ 61 w 177800"/>
                  <a:gd name="T33" fmla="*/ 75537 h 437514"/>
                  <a:gd name="T34" fmla="*/ 8959 w 177800"/>
                  <a:gd name="T35" fmla="*/ 209803 h 437514"/>
                  <a:gd name="T36" fmla="*/ 165754 w 177800"/>
                  <a:gd name="T37" fmla="*/ 209803 h 437514"/>
                  <a:gd name="T38" fmla="*/ 174415 w 177800"/>
                  <a:gd name="T39" fmla="*/ 78676 h 437514"/>
                  <a:gd name="T40" fmla="*/ 176654 w 177800"/>
                  <a:gd name="T41" fmla="*/ 57177 h 437514"/>
                  <a:gd name="T42" fmla="*/ 165191 w 177800"/>
                  <a:gd name="T43" fmla="*/ 16161 h 437514"/>
                  <a:gd name="T44" fmla="*/ 127725 w 177800"/>
                  <a:gd name="T45" fmla="*/ 1199 h 437514"/>
                  <a:gd name="T46" fmla="*/ 114162 w 177800"/>
                  <a:gd name="T47" fmla="*/ 0 h 437514"/>
                  <a:gd name="T48" fmla="*/ 60941 w 177800"/>
                  <a:gd name="T49" fmla="*/ 0 h 4375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7800" h="437514">
                    <a:moveTo>
                      <a:pt x="139350" y="209803"/>
                    </a:moveTo>
                    <a:lnTo>
                      <a:pt x="35363" y="209803"/>
                    </a:lnTo>
                    <a:lnTo>
                      <a:pt x="56991" y="437133"/>
                    </a:lnTo>
                    <a:lnTo>
                      <a:pt x="84474" y="437133"/>
                    </a:lnTo>
                    <a:lnTo>
                      <a:pt x="84474" y="288518"/>
                    </a:lnTo>
                    <a:lnTo>
                      <a:pt x="131861" y="288518"/>
                    </a:lnTo>
                    <a:lnTo>
                      <a:pt x="139350" y="209803"/>
                    </a:lnTo>
                    <a:close/>
                  </a:path>
                  <a:path w="177800" h="437514">
                    <a:moveTo>
                      <a:pt x="131861" y="288518"/>
                    </a:moveTo>
                    <a:lnTo>
                      <a:pt x="90239" y="288518"/>
                    </a:lnTo>
                    <a:lnTo>
                      <a:pt x="90239" y="437133"/>
                    </a:lnTo>
                    <a:lnTo>
                      <a:pt x="117722" y="437133"/>
                    </a:lnTo>
                    <a:lnTo>
                      <a:pt x="131861" y="288518"/>
                    </a:lnTo>
                    <a:close/>
                  </a:path>
                  <a:path w="177800" h="437514">
                    <a:moveTo>
                      <a:pt x="60941" y="0"/>
                    </a:moveTo>
                    <a:lnTo>
                      <a:pt x="20657" y="13730"/>
                    </a:lnTo>
                    <a:lnTo>
                      <a:pt x="1065" y="54819"/>
                    </a:lnTo>
                    <a:lnTo>
                      <a:pt x="0" y="67005"/>
                    </a:lnTo>
                    <a:lnTo>
                      <a:pt x="61" y="75537"/>
                    </a:lnTo>
                    <a:lnTo>
                      <a:pt x="8959" y="209803"/>
                    </a:lnTo>
                    <a:lnTo>
                      <a:pt x="165754" y="209803"/>
                    </a:lnTo>
                    <a:lnTo>
                      <a:pt x="174415" y="78676"/>
                    </a:lnTo>
                    <a:lnTo>
                      <a:pt x="176654" y="57177"/>
                    </a:lnTo>
                    <a:lnTo>
                      <a:pt x="165191" y="16161"/>
                    </a:lnTo>
                    <a:lnTo>
                      <a:pt x="127725" y="1199"/>
                    </a:lnTo>
                    <a:lnTo>
                      <a:pt x="114162" y="0"/>
                    </a:lnTo>
                    <a:lnTo>
                      <a:pt x="60941" y="0"/>
                    </a:lnTo>
                    <a:close/>
                  </a:path>
                </a:pathLst>
              </a:custGeom>
              <a:solidFill>
                <a:srgbClr val="00B1EE"/>
              </a:solidFill>
              <a:ln w="9525">
                <a:noFill/>
                <a:round/>
                <a:headEnd/>
                <a:tailEnd/>
              </a:ln>
            </p:spPr>
            <p:txBody>
              <a:bodyPr lIns="0" tIns="0" rIns="0" bIns="0"/>
              <a:lstStyle/>
              <a:p>
                <a:endParaRPr lang="en-US"/>
              </a:p>
            </p:txBody>
          </p:sp>
        </p:grpSp>
        <p:grpSp>
          <p:nvGrpSpPr>
            <p:cNvPr id="12" name="Group 88"/>
            <p:cNvGrpSpPr>
              <a:grpSpLocks/>
            </p:cNvGrpSpPr>
            <p:nvPr/>
          </p:nvGrpSpPr>
          <p:grpSpPr bwMode="auto">
            <a:xfrm>
              <a:off x="4267200" y="2286000"/>
              <a:ext cx="177800" cy="533913"/>
              <a:chOff x="6611726" y="3661971"/>
              <a:chExt cx="177800" cy="533913"/>
            </a:xfrm>
          </p:grpSpPr>
          <p:sp>
            <p:nvSpPr>
              <p:cNvPr id="6191" name="object 8"/>
              <p:cNvSpPr>
                <a:spLocks/>
              </p:cNvSpPr>
              <p:nvPr/>
            </p:nvSpPr>
            <p:spPr bwMode="auto">
              <a:xfrm>
                <a:off x="6659210" y="3661971"/>
                <a:ext cx="78105" cy="80010"/>
              </a:xfrm>
              <a:custGeom>
                <a:avLst/>
                <a:gdLst>
                  <a:gd name="T0" fmla="*/ 33206 w 78104"/>
                  <a:gd name="T1" fmla="*/ 0 h 80010"/>
                  <a:gd name="T2" fmla="*/ 20066 w 78104"/>
                  <a:gd name="T3" fmla="*/ 4749 h 80010"/>
                  <a:gd name="T4" fmla="*/ 9535 w 78104"/>
                  <a:gd name="T5" fmla="*/ 13568 h 80010"/>
                  <a:gd name="T6" fmla="*/ 2538 w 78104"/>
                  <a:gd name="T7" fmla="*/ 25521 h 80010"/>
                  <a:gd name="T8" fmla="*/ 0 w 78104"/>
                  <a:gd name="T9" fmla="*/ 39672 h 80010"/>
                  <a:gd name="T10" fmla="*/ 940 w 78104"/>
                  <a:gd name="T11" fmla="*/ 48361 h 80010"/>
                  <a:gd name="T12" fmla="*/ 6119 w 78104"/>
                  <a:gd name="T13" fmla="*/ 60890 h 80010"/>
                  <a:gd name="T14" fmla="*/ 15239 w 78104"/>
                  <a:gd name="T15" fmla="*/ 70870 h 80010"/>
                  <a:gd name="T16" fmla="*/ 27636 w 78104"/>
                  <a:gd name="T17" fmla="*/ 77455 h 80010"/>
                  <a:gd name="T18" fmla="*/ 42645 w 78104"/>
                  <a:gd name="T19" fmla="*/ 79797 h 80010"/>
                  <a:gd name="T20" fmla="*/ 54438 w 78104"/>
                  <a:gd name="T21" fmla="*/ 76968 h 80010"/>
                  <a:gd name="T22" fmla="*/ 64526 w 78104"/>
                  <a:gd name="T23" fmla="*/ 70296 h 80010"/>
                  <a:gd name="T24" fmla="*/ 72258 w 78104"/>
                  <a:gd name="T25" fmla="*/ 59880 h 80010"/>
                  <a:gd name="T26" fmla="*/ 76988 w 78104"/>
                  <a:gd name="T27" fmla="*/ 45821 h 80010"/>
                  <a:gd name="T28" fmla="*/ 78065 w 78104"/>
                  <a:gd name="T29" fmla="*/ 28221 h 80010"/>
                  <a:gd name="T30" fmla="*/ 72229 w 78104"/>
                  <a:gd name="T31" fmla="*/ 16734 h 80010"/>
                  <a:gd name="T32" fmla="*/ 62565 w 78104"/>
                  <a:gd name="T33" fmla="*/ 7705 h 80010"/>
                  <a:gd name="T34" fmla="*/ 49436 w 78104"/>
                  <a:gd name="T35" fmla="*/ 1877 h 80010"/>
                  <a:gd name="T36" fmla="*/ 33206 w 78104"/>
                  <a:gd name="T37" fmla="*/ 0 h 800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8104" h="80010">
                    <a:moveTo>
                      <a:pt x="33206" y="0"/>
                    </a:moveTo>
                    <a:lnTo>
                      <a:pt x="20066" y="4749"/>
                    </a:lnTo>
                    <a:lnTo>
                      <a:pt x="9535" y="13568"/>
                    </a:lnTo>
                    <a:lnTo>
                      <a:pt x="2538" y="25521"/>
                    </a:lnTo>
                    <a:lnTo>
                      <a:pt x="0" y="39672"/>
                    </a:lnTo>
                    <a:lnTo>
                      <a:pt x="940" y="48361"/>
                    </a:lnTo>
                    <a:lnTo>
                      <a:pt x="6119" y="60890"/>
                    </a:lnTo>
                    <a:lnTo>
                      <a:pt x="15239" y="70870"/>
                    </a:lnTo>
                    <a:lnTo>
                      <a:pt x="27636" y="77455"/>
                    </a:lnTo>
                    <a:lnTo>
                      <a:pt x="42644" y="79797"/>
                    </a:lnTo>
                    <a:lnTo>
                      <a:pt x="54437" y="76968"/>
                    </a:lnTo>
                    <a:lnTo>
                      <a:pt x="64525" y="70296"/>
                    </a:lnTo>
                    <a:lnTo>
                      <a:pt x="72257" y="59880"/>
                    </a:lnTo>
                    <a:lnTo>
                      <a:pt x="76987" y="45821"/>
                    </a:lnTo>
                    <a:lnTo>
                      <a:pt x="78064" y="28221"/>
                    </a:lnTo>
                    <a:lnTo>
                      <a:pt x="72228" y="16734"/>
                    </a:lnTo>
                    <a:lnTo>
                      <a:pt x="62564" y="7705"/>
                    </a:lnTo>
                    <a:lnTo>
                      <a:pt x="49435" y="1877"/>
                    </a:lnTo>
                    <a:lnTo>
                      <a:pt x="33206" y="0"/>
                    </a:lnTo>
                    <a:close/>
                  </a:path>
                </a:pathLst>
              </a:custGeom>
              <a:solidFill>
                <a:srgbClr val="00B1EE"/>
              </a:solidFill>
              <a:ln w="9525">
                <a:noFill/>
                <a:round/>
                <a:headEnd/>
                <a:tailEnd/>
              </a:ln>
            </p:spPr>
            <p:txBody>
              <a:bodyPr lIns="0" tIns="0" rIns="0" bIns="0"/>
              <a:lstStyle/>
              <a:p>
                <a:endParaRPr lang="en-US"/>
              </a:p>
            </p:txBody>
          </p:sp>
          <p:sp>
            <p:nvSpPr>
              <p:cNvPr id="6192" name="object 9"/>
              <p:cNvSpPr>
                <a:spLocks/>
              </p:cNvSpPr>
              <p:nvPr/>
            </p:nvSpPr>
            <p:spPr bwMode="auto">
              <a:xfrm>
                <a:off x="6611726" y="3758369"/>
                <a:ext cx="177800" cy="437515"/>
              </a:xfrm>
              <a:custGeom>
                <a:avLst/>
                <a:gdLst>
                  <a:gd name="T0" fmla="*/ 139350 w 177800"/>
                  <a:gd name="T1" fmla="*/ 209803 h 437514"/>
                  <a:gd name="T2" fmla="*/ 35363 w 177800"/>
                  <a:gd name="T3" fmla="*/ 209803 h 437514"/>
                  <a:gd name="T4" fmla="*/ 56991 w 177800"/>
                  <a:gd name="T5" fmla="*/ 437134 h 437514"/>
                  <a:gd name="T6" fmla="*/ 84474 w 177800"/>
                  <a:gd name="T7" fmla="*/ 437134 h 437514"/>
                  <a:gd name="T8" fmla="*/ 84474 w 177800"/>
                  <a:gd name="T9" fmla="*/ 288519 h 437514"/>
                  <a:gd name="T10" fmla="*/ 131861 w 177800"/>
                  <a:gd name="T11" fmla="*/ 288519 h 437514"/>
                  <a:gd name="T12" fmla="*/ 139350 w 177800"/>
                  <a:gd name="T13" fmla="*/ 209803 h 437514"/>
                  <a:gd name="T14" fmla="*/ 131861 w 177800"/>
                  <a:gd name="T15" fmla="*/ 288519 h 437514"/>
                  <a:gd name="T16" fmla="*/ 90239 w 177800"/>
                  <a:gd name="T17" fmla="*/ 288519 h 437514"/>
                  <a:gd name="T18" fmla="*/ 90239 w 177800"/>
                  <a:gd name="T19" fmla="*/ 437134 h 437514"/>
                  <a:gd name="T20" fmla="*/ 117722 w 177800"/>
                  <a:gd name="T21" fmla="*/ 437134 h 437514"/>
                  <a:gd name="T22" fmla="*/ 131861 w 177800"/>
                  <a:gd name="T23" fmla="*/ 288519 h 437514"/>
                  <a:gd name="T24" fmla="*/ 60941 w 177800"/>
                  <a:gd name="T25" fmla="*/ 0 h 437514"/>
                  <a:gd name="T26" fmla="*/ 20657 w 177800"/>
                  <a:gd name="T27" fmla="*/ 13730 h 437514"/>
                  <a:gd name="T28" fmla="*/ 1065 w 177800"/>
                  <a:gd name="T29" fmla="*/ 54819 h 437514"/>
                  <a:gd name="T30" fmla="*/ 0 w 177800"/>
                  <a:gd name="T31" fmla="*/ 67005 h 437514"/>
                  <a:gd name="T32" fmla="*/ 61 w 177800"/>
                  <a:gd name="T33" fmla="*/ 75537 h 437514"/>
                  <a:gd name="T34" fmla="*/ 8959 w 177800"/>
                  <a:gd name="T35" fmla="*/ 209803 h 437514"/>
                  <a:gd name="T36" fmla="*/ 165754 w 177800"/>
                  <a:gd name="T37" fmla="*/ 209803 h 437514"/>
                  <a:gd name="T38" fmla="*/ 174415 w 177800"/>
                  <a:gd name="T39" fmla="*/ 78676 h 437514"/>
                  <a:gd name="T40" fmla="*/ 176654 w 177800"/>
                  <a:gd name="T41" fmla="*/ 57177 h 437514"/>
                  <a:gd name="T42" fmla="*/ 165191 w 177800"/>
                  <a:gd name="T43" fmla="*/ 16161 h 437514"/>
                  <a:gd name="T44" fmla="*/ 127725 w 177800"/>
                  <a:gd name="T45" fmla="*/ 1199 h 437514"/>
                  <a:gd name="T46" fmla="*/ 114162 w 177800"/>
                  <a:gd name="T47" fmla="*/ 0 h 437514"/>
                  <a:gd name="T48" fmla="*/ 60941 w 177800"/>
                  <a:gd name="T49" fmla="*/ 0 h 4375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7800" h="437514">
                    <a:moveTo>
                      <a:pt x="139350" y="209803"/>
                    </a:moveTo>
                    <a:lnTo>
                      <a:pt x="35363" y="209803"/>
                    </a:lnTo>
                    <a:lnTo>
                      <a:pt x="56991" y="437133"/>
                    </a:lnTo>
                    <a:lnTo>
                      <a:pt x="84474" y="437133"/>
                    </a:lnTo>
                    <a:lnTo>
                      <a:pt x="84474" y="288518"/>
                    </a:lnTo>
                    <a:lnTo>
                      <a:pt x="131861" y="288518"/>
                    </a:lnTo>
                    <a:lnTo>
                      <a:pt x="139350" y="209803"/>
                    </a:lnTo>
                    <a:close/>
                  </a:path>
                  <a:path w="177800" h="437514">
                    <a:moveTo>
                      <a:pt x="131861" y="288518"/>
                    </a:moveTo>
                    <a:lnTo>
                      <a:pt x="90239" y="288518"/>
                    </a:lnTo>
                    <a:lnTo>
                      <a:pt x="90239" y="437133"/>
                    </a:lnTo>
                    <a:lnTo>
                      <a:pt x="117722" y="437133"/>
                    </a:lnTo>
                    <a:lnTo>
                      <a:pt x="131861" y="288518"/>
                    </a:lnTo>
                    <a:close/>
                  </a:path>
                  <a:path w="177800" h="437514">
                    <a:moveTo>
                      <a:pt x="60941" y="0"/>
                    </a:moveTo>
                    <a:lnTo>
                      <a:pt x="20657" y="13730"/>
                    </a:lnTo>
                    <a:lnTo>
                      <a:pt x="1065" y="54819"/>
                    </a:lnTo>
                    <a:lnTo>
                      <a:pt x="0" y="67005"/>
                    </a:lnTo>
                    <a:lnTo>
                      <a:pt x="61" y="75537"/>
                    </a:lnTo>
                    <a:lnTo>
                      <a:pt x="8959" y="209803"/>
                    </a:lnTo>
                    <a:lnTo>
                      <a:pt x="165754" y="209803"/>
                    </a:lnTo>
                    <a:lnTo>
                      <a:pt x="174415" y="78676"/>
                    </a:lnTo>
                    <a:lnTo>
                      <a:pt x="176654" y="57177"/>
                    </a:lnTo>
                    <a:lnTo>
                      <a:pt x="165191" y="16161"/>
                    </a:lnTo>
                    <a:lnTo>
                      <a:pt x="127725" y="1199"/>
                    </a:lnTo>
                    <a:lnTo>
                      <a:pt x="114162" y="0"/>
                    </a:lnTo>
                    <a:lnTo>
                      <a:pt x="60941" y="0"/>
                    </a:lnTo>
                    <a:close/>
                  </a:path>
                </a:pathLst>
              </a:custGeom>
              <a:solidFill>
                <a:srgbClr val="00B1EE"/>
              </a:solidFill>
              <a:ln w="9525">
                <a:noFill/>
                <a:round/>
                <a:headEnd/>
                <a:tailEnd/>
              </a:ln>
            </p:spPr>
            <p:txBody>
              <a:bodyPr lIns="0" tIns="0" rIns="0" bIns="0"/>
              <a:lstStyle/>
              <a:p>
                <a:endParaRPr lang="en-US"/>
              </a:p>
            </p:txBody>
          </p:sp>
        </p:grpSp>
        <p:grpSp>
          <p:nvGrpSpPr>
            <p:cNvPr id="13" name="Group 89"/>
            <p:cNvGrpSpPr>
              <a:grpSpLocks/>
            </p:cNvGrpSpPr>
            <p:nvPr/>
          </p:nvGrpSpPr>
          <p:grpSpPr bwMode="auto">
            <a:xfrm>
              <a:off x="3886200" y="2514087"/>
              <a:ext cx="177800" cy="533913"/>
              <a:chOff x="6611726" y="3661971"/>
              <a:chExt cx="177800" cy="533913"/>
            </a:xfrm>
          </p:grpSpPr>
          <p:sp>
            <p:nvSpPr>
              <p:cNvPr id="6189" name="object 8"/>
              <p:cNvSpPr>
                <a:spLocks/>
              </p:cNvSpPr>
              <p:nvPr/>
            </p:nvSpPr>
            <p:spPr bwMode="auto">
              <a:xfrm>
                <a:off x="6659210" y="3661971"/>
                <a:ext cx="78105" cy="80010"/>
              </a:xfrm>
              <a:custGeom>
                <a:avLst/>
                <a:gdLst>
                  <a:gd name="T0" fmla="*/ 33206 w 78104"/>
                  <a:gd name="T1" fmla="*/ 0 h 80010"/>
                  <a:gd name="T2" fmla="*/ 20066 w 78104"/>
                  <a:gd name="T3" fmla="*/ 4749 h 80010"/>
                  <a:gd name="T4" fmla="*/ 9535 w 78104"/>
                  <a:gd name="T5" fmla="*/ 13568 h 80010"/>
                  <a:gd name="T6" fmla="*/ 2538 w 78104"/>
                  <a:gd name="T7" fmla="*/ 25521 h 80010"/>
                  <a:gd name="T8" fmla="*/ 0 w 78104"/>
                  <a:gd name="T9" fmla="*/ 39672 h 80010"/>
                  <a:gd name="T10" fmla="*/ 940 w 78104"/>
                  <a:gd name="T11" fmla="*/ 48361 h 80010"/>
                  <a:gd name="T12" fmla="*/ 6119 w 78104"/>
                  <a:gd name="T13" fmla="*/ 60890 h 80010"/>
                  <a:gd name="T14" fmla="*/ 15239 w 78104"/>
                  <a:gd name="T15" fmla="*/ 70870 h 80010"/>
                  <a:gd name="T16" fmla="*/ 27636 w 78104"/>
                  <a:gd name="T17" fmla="*/ 77455 h 80010"/>
                  <a:gd name="T18" fmla="*/ 42645 w 78104"/>
                  <a:gd name="T19" fmla="*/ 79797 h 80010"/>
                  <a:gd name="T20" fmla="*/ 54438 w 78104"/>
                  <a:gd name="T21" fmla="*/ 76968 h 80010"/>
                  <a:gd name="T22" fmla="*/ 64526 w 78104"/>
                  <a:gd name="T23" fmla="*/ 70296 h 80010"/>
                  <a:gd name="T24" fmla="*/ 72258 w 78104"/>
                  <a:gd name="T25" fmla="*/ 59880 h 80010"/>
                  <a:gd name="T26" fmla="*/ 76988 w 78104"/>
                  <a:gd name="T27" fmla="*/ 45821 h 80010"/>
                  <a:gd name="T28" fmla="*/ 78065 w 78104"/>
                  <a:gd name="T29" fmla="*/ 28221 h 80010"/>
                  <a:gd name="T30" fmla="*/ 72229 w 78104"/>
                  <a:gd name="T31" fmla="*/ 16734 h 80010"/>
                  <a:gd name="T32" fmla="*/ 62565 w 78104"/>
                  <a:gd name="T33" fmla="*/ 7705 h 80010"/>
                  <a:gd name="T34" fmla="*/ 49436 w 78104"/>
                  <a:gd name="T35" fmla="*/ 1877 h 80010"/>
                  <a:gd name="T36" fmla="*/ 33206 w 78104"/>
                  <a:gd name="T37" fmla="*/ 0 h 800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8104" h="80010">
                    <a:moveTo>
                      <a:pt x="33206" y="0"/>
                    </a:moveTo>
                    <a:lnTo>
                      <a:pt x="20066" y="4749"/>
                    </a:lnTo>
                    <a:lnTo>
                      <a:pt x="9535" y="13568"/>
                    </a:lnTo>
                    <a:lnTo>
                      <a:pt x="2538" y="25521"/>
                    </a:lnTo>
                    <a:lnTo>
                      <a:pt x="0" y="39672"/>
                    </a:lnTo>
                    <a:lnTo>
                      <a:pt x="940" y="48361"/>
                    </a:lnTo>
                    <a:lnTo>
                      <a:pt x="6119" y="60890"/>
                    </a:lnTo>
                    <a:lnTo>
                      <a:pt x="15239" y="70870"/>
                    </a:lnTo>
                    <a:lnTo>
                      <a:pt x="27636" y="77455"/>
                    </a:lnTo>
                    <a:lnTo>
                      <a:pt x="42644" y="79797"/>
                    </a:lnTo>
                    <a:lnTo>
                      <a:pt x="54437" y="76968"/>
                    </a:lnTo>
                    <a:lnTo>
                      <a:pt x="64525" y="70296"/>
                    </a:lnTo>
                    <a:lnTo>
                      <a:pt x="72257" y="59880"/>
                    </a:lnTo>
                    <a:lnTo>
                      <a:pt x="76987" y="45821"/>
                    </a:lnTo>
                    <a:lnTo>
                      <a:pt x="78064" y="28221"/>
                    </a:lnTo>
                    <a:lnTo>
                      <a:pt x="72228" y="16734"/>
                    </a:lnTo>
                    <a:lnTo>
                      <a:pt x="62564" y="7705"/>
                    </a:lnTo>
                    <a:lnTo>
                      <a:pt x="49435" y="1877"/>
                    </a:lnTo>
                    <a:lnTo>
                      <a:pt x="33206" y="0"/>
                    </a:lnTo>
                    <a:close/>
                  </a:path>
                </a:pathLst>
              </a:custGeom>
              <a:solidFill>
                <a:srgbClr val="00B1EE"/>
              </a:solidFill>
              <a:ln w="9525">
                <a:noFill/>
                <a:round/>
                <a:headEnd/>
                <a:tailEnd/>
              </a:ln>
            </p:spPr>
            <p:txBody>
              <a:bodyPr lIns="0" tIns="0" rIns="0" bIns="0"/>
              <a:lstStyle/>
              <a:p>
                <a:endParaRPr lang="en-US"/>
              </a:p>
            </p:txBody>
          </p:sp>
          <p:sp>
            <p:nvSpPr>
              <p:cNvPr id="6190" name="object 9"/>
              <p:cNvSpPr>
                <a:spLocks/>
              </p:cNvSpPr>
              <p:nvPr/>
            </p:nvSpPr>
            <p:spPr bwMode="auto">
              <a:xfrm>
                <a:off x="6611726" y="3758369"/>
                <a:ext cx="177800" cy="437515"/>
              </a:xfrm>
              <a:custGeom>
                <a:avLst/>
                <a:gdLst>
                  <a:gd name="T0" fmla="*/ 139350 w 177800"/>
                  <a:gd name="T1" fmla="*/ 209803 h 437514"/>
                  <a:gd name="T2" fmla="*/ 35363 w 177800"/>
                  <a:gd name="T3" fmla="*/ 209803 h 437514"/>
                  <a:gd name="T4" fmla="*/ 56991 w 177800"/>
                  <a:gd name="T5" fmla="*/ 437134 h 437514"/>
                  <a:gd name="T6" fmla="*/ 84474 w 177800"/>
                  <a:gd name="T7" fmla="*/ 437134 h 437514"/>
                  <a:gd name="T8" fmla="*/ 84474 w 177800"/>
                  <a:gd name="T9" fmla="*/ 288519 h 437514"/>
                  <a:gd name="T10" fmla="*/ 131861 w 177800"/>
                  <a:gd name="T11" fmla="*/ 288519 h 437514"/>
                  <a:gd name="T12" fmla="*/ 139350 w 177800"/>
                  <a:gd name="T13" fmla="*/ 209803 h 437514"/>
                  <a:gd name="T14" fmla="*/ 131861 w 177800"/>
                  <a:gd name="T15" fmla="*/ 288519 h 437514"/>
                  <a:gd name="T16" fmla="*/ 90239 w 177800"/>
                  <a:gd name="T17" fmla="*/ 288519 h 437514"/>
                  <a:gd name="T18" fmla="*/ 90239 w 177800"/>
                  <a:gd name="T19" fmla="*/ 437134 h 437514"/>
                  <a:gd name="T20" fmla="*/ 117722 w 177800"/>
                  <a:gd name="T21" fmla="*/ 437134 h 437514"/>
                  <a:gd name="T22" fmla="*/ 131861 w 177800"/>
                  <a:gd name="T23" fmla="*/ 288519 h 437514"/>
                  <a:gd name="T24" fmla="*/ 60941 w 177800"/>
                  <a:gd name="T25" fmla="*/ 0 h 437514"/>
                  <a:gd name="T26" fmla="*/ 20657 w 177800"/>
                  <a:gd name="T27" fmla="*/ 13730 h 437514"/>
                  <a:gd name="T28" fmla="*/ 1065 w 177800"/>
                  <a:gd name="T29" fmla="*/ 54819 h 437514"/>
                  <a:gd name="T30" fmla="*/ 0 w 177800"/>
                  <a:gd name="T31" fmla="*/ 67005 h 437514"/>
                  <a:gd name="T32" fmla="*/ 61 w 177800"/>
                  <a:gd name="T33" fmla="*/ 75537 h 437514"/>
                  <a:gd name="T34" fmla="*/ 8959 w 177800"/>
                  <a:gd name="T35" fmla="*/ 209803 h 437514"/>
                  <a:gd name="T36" fmla="*/ 165754 w 177800"/>
                  <a:gd name="T37" fmla="*/ 209803 h 437514"/>
                  <a:gd name="T38" fmla="*/ 174415 w 177800"/>
                  <a:gd name="T39" fmla="*/ 78676 h 437514"/>
                  <a:gd name="T40" fmla="*/ 176654 w 177800"/>
                  <a:gd name="T41" fmla="*/ 57177 h 437514"/>
                  <a:gd name="T42" fmla="*/ 165191 w 177800"/>
                  <a:gd name="T43" fmla="*/ 16161 h 437514"/>
                  <a:gd name="T44" fmla="*/ 127725 w 177800"/>
                  <a:gd name="T45" fmla="*/ 1199 h 437514"/>
                  <a:gd name="T46" fmla="*/ 114162 w 177800"/>
                  <a:gd name="T47" fmla="*/ 0 h 437514"/>
                  <a:gd name="T48" fmla="*/ 60941 w 177800"/>
                  <a:gd name="T49" fmla="*/ 0 h 4375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7800" h="437514">
                    <a:moveTo>
                      <a:pt x="139350" y="209803"/>
                    </a:moveTo>
                    <a:lnTo>
                      <a:pt x="35363" y="209803"/>
                    </a:lnTo>
                    <a:lnTo>
                      <a:pt x="56991" y="437133"/>
                    </a:lnTo>
                    <a:lnTo>
                      <a:pt x="84474" y="437133"/>
                    </a:lnTo>
                    <a:lnTo>
                      <a:pt x="84474" y="288518"/>
                    </a:lnTo>
                    <a:lnTo>
                      <a:pt x="131861" y="288518"/>
                    </a:lnTo>
                    <a:lnTo>
                      <a:pt x="139350" y="209803"/>
                    </a:lnTo>
                    <a:close/>
                  </a:path>
                  <a:path w="177800" h="437514">
                    <a:moveTo>
                      <a:pt x="131861" y="288518"/>
                    </a:moveTo>
                    <a:lnTo>
                      <a:pt x="90239" y="288518"/>
                    </a:lnTo>
                    <a:lnTo>
                      <a:pt x="90239" y="437133"/>
                    </a:lnTo>
                    <a:lnTo>
                      <a:pt x="117722" y="437133"/>
                    </a:lnTo>
                    <a:lnTo>
                      <a:pt x="131861" y="288518"/>
                    </a:lnTo>
                    <a:close/>
                  </a:path>
                  <a:path w="177800" h="437514">
                    <a:moveTo>
                      <a:pt x="60941" y="0"/>
                    </a:moveTo>
                    <a:lnTo>
                      <a:pt x="20657" y="13730"/>
                    </a:lnTo>
                    <a:lnTo>
                      <a:pt x="1065" y="54819"/>
                    </a:lnTo>
                    <a:lnTo>
                      <a:pt x="0" y="67005"/>
                    </a:lnTo>
                    <a:lnTo>
                      <a:pt x="61" y="75537"/>
                    </a:lnTo>
                    <a:lnTo>
                      <a:pt x="8959" y="209803"/>
                    </a:lnTo>
                    <a:lnTo>
                      <a:pt x="165754" y="209803"/>
                    </a:lnTo>
                    <a:lnTo>
                      <a:pt x="174415" y="78676"/>
                    </a:lnTo>
                    <a:lnTo>
                      <a:pt x="176654" y="57177"/>
                    </a:lnTo>
                    <a:lnTo>
                      <a:pt x="165191" y="16161"/>
                    </a:lnTo>
                    <a:lnTo>
                      <a:pt x="127725" y="1199"/>
                    </a:lnTo>
                    <a:lnTo>
                      <a:pt x="114162" y="0"/>
                    </a:lnTo>
                    <a:lnTo>
                      <a:pt x="60941" y="0"/>
                    </a:lnTo>
                    <a:close/>
                  </a:path>
                </a:pathLst>
              </a:custGeom>
              <a:solidFill>
                <a:srgbClr val="00B1EE"/>
              </a:solidFill>
              <a:ln w="9525">
                <a:noFill/>
                <a:round/>
                <a:headEnd/>
                <a:tailEnd/>
              </a:ln>
            </p:spPr>
            <p:txBody>
              <a:bodyPr lIns="0" tIns="0" rIns="0" bIns="0"/>
              <a:lstStyle/>
              <a:p>
                <a:endParaRPr lang="en-US"/>
              </a:p>
            </p:txBody>
          </p:sp>
        </p:grpSp>
        <p:grpSp>
          <p:nvGrpSpPr>
            <p:cNvPr id="14" name="Group 90"/>
            <p:cNvGrpSpPr>
              <a:grpSpLocks/>
            </p:cNvGrpSpPr>
            <p:nvPr/>
          </p:nvGrpSpPr>
          <p:grpSpPr bwMode="auto">
            <a:xfrm>
              <a:off x="3810000" y="3124200"/>
              <a:ext cx="177800" cy="533913"/>
              <a:chOff x="6611726" y="3661971"/>
              <a:chExt cx="177800" cy="533913"/>
            </a:xfrm>
          </p:grpSpPr>
          <p:sp>
            <p:nvSpPr>
              <p:cNvPr id="6187" name="object 8"/>
              <p:cNvSpPr>
                <a:spLocks/>
              </p:cNvSpPr>
              <p:nvPr/>
            </p:nvSpPr>
            <p:spPr bwMode="auto">
              <a:xfrm>
                <a:off x="6659210" y="3661971"/>
                <a:ext cx="78105" cy="80010"/>
              </a:xfrm>
              <a:custGeom>
                <a:avLst/>
                <a:gdLst>
                  <a:gd name="T0" fmla="*/ 33206 w 78104"/>
                  <a:gd name="T1" fmla="*/ 0 h 80010"/>
                  <a:gd name="T2" fmla="*/ 20066 w 78104"/>
                  <a:gd name="T3" fmla="*/ 4749 h 80010"/>
                  <a:gd name="T4" fmla="*/ 9535 w 78104"/>
                  <a:gd name="T5" fmla="*/ 13568 h 80010"/>
                  <a:gd name="T6" fmla="*/ 2538 w 78104"/>
                  <a:gd name="T7" fmla="*/ 25521 h 80010"/>
                  <a:gd name="T8" fmla="*/ 0 w 78104"/>
                  <a:gd name="T9" fmla="*/ 39672 h 80010"/>
                  <a:gd name="T10" fmla="*/ 940 w 78104"/>
                  <a:gd name="T11" fmla="*/ 48361 h 80010"/>
                  <a:gd name="T12" fmla="*/ 6119 w 78104"/>
                  <a:gd name="T13" fmla="*/ 60890 h 80010"/>
                  <a:gd name="T14" fmla="*/ 15239 w 78104"/>
                  <a:gd name="T15" fmla="*/ 70870 h 80010"/>
                  <a:gd name="T16" fmla="*/ 27636 w 78104"/>
                  <a:gd name="T17" fmla="*/ 77455 h 80010"/>
                  <a:gd name="T18" fmla="*/ 42645 w 78104"/>
                  <a:gd name="T19" fmla="*/ 79797 h 80010"/>
                  <a:gd name="T20" fmla="*/ 54438 w 78104"/>
                  <a:gd name="T21" fmla="*/ 76968 h 80010"/>
                  <a:gd name="T22" fmla="*/ 64526 w 78104"/>
                  <a:gd name="T23" fmla="*/ 70296 h 80010"/>
                  <a:gd name="T24" fmla="*/ 72258 w 78104"/>
                  <a:gd name="T25" fmla="*/ 59880 h 80010"/>
                  <a:gd name="T26" fmla="*/ 76988 w 78104"/>
                  <a:gd name="T27" fmla="*/ 45821 h 80010"/>
                  <a:gd name="T28" fmla="*/ 78065 w 78104"/>
                  <a:gd name="T29" fmla="*/ 28221 h 80010"/>
                  <a:gd name="T30" fmla="*/ 72229 w 78104"/>
                  <a:gd name="T31" fmla="*/ 16734 h 80010"/>
                  <a:gd name="T32" fmla="*/ 62565 w 78104"/>
                  <a:gd name="T33" fmla="*/ 7705 h 80010"/>
                  <a:gd name="T34" fmla="*/ 49436 w 78104"/>
                  <a:gd name="T35" fmla="*/ 1877 h 80010"/>
                  <a:gd name="T36" fmla="*/ 33206 w 78104"/>
                  <a:gd name="T37" fmla="*/ 0 h 800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8104" h="80010">
                    <a:moveTo>
                      <a:pt x="33206" y="0"/>
                    </a:moveTo>
                    <a:lnTo>
                      <a:pt x="20066" y="4749"/>
                    </a:lnTo>
                    <a:lnTo>
                      <a:pt x="9535" y="13568"/>
                    </a:lnTo>
                    <a:lnTo>
                      <a:pt x="2538" y="25521"/>
                    </a:lnTo>
                    <a:lnTo>
                      <a:pt x="0" y="39672"/>
                    </a:lnTo>
                    <a:lnTo>
                      <a:pt x="940" y="48361"/>
                    </a:lnTo>
                    <a:lnTo>
                      <a:pt x="6119" y="60890"/>
                    </a:lnTo>
                    <a:lnTo>
                      <a:pt x="15239" y="70870"/>
                    </a:lnTo>
                    <a:lnTo>
                      <a:pt x="27636" y="77455"/>
                    </a:lnTo>
                    <a:lnTo>
                      <a:pt x="42644" y="79797"/>
                    </a:lnTo>
                    <a:lnTo>
                      <a:pt x="54437" y="76968"/>
                    </a:lnTo>
                    <a:lnTo>
                      <a:pt x="64525" y="70296"/>
                    </a:lnTo>
                    <a:lnTo>
                      <a:pt x="72257" y="59880"/>
                    </a:lnTo>
                    <a:lnTo>
                      <a:pt x="76987" y="45821"/>
                    </a:lnTo>
                    <a:lnTo>
                      <a:pt x="78064" y="28221"/>
                    </a:lnTo>
                    <a:lnTo>
                      <a:pt x="72228" y="16734"/>
                    </a:lnTo>
                    <a:lnTo>
                      <a:pt x="62564" y="7705"/>
                    </a:lnTo>
                    <a:lnTo>
                      <a:pt x="49435" y="1877"/>
                    </a:lnTo>
                    <a:lnTo>
                      <a:pt x="33206" y="0"/>
                    </a:lnTo>
                    <a:close/>
                  </a:path>
                </a:pathLst>
              </a:custGeom>
              <a:solidFill>
                <a:srgbClr val="00B1EE"/>
              </a:solidFill>
              <a:ln w="9525">
                <a:noFill/>
                <a:round/>
                <a:headEnd/>
                <a:tailEnd/>
              </a:ln>
            </p:spPr>
            <p:txBody>
              <a:bodyPr lIns="0" tIns="0" rIns="0" bIns="0"/>
              <a:lstStyle/>
              <a:p>
                <a:endParaRPr lang="en-US"/>
              </a:p>
            </p:txBody>
          </p:sp>
          <p:sp>
            <p:nvSpPr>
              <p:cNvPr id="6188" name="object 9"/>
              <p:cNvSpPr>
                <a:spLocks/>
              </p:cNvSpPr>
              <p:nvPr/>
            </p:nvSpPr>
            <p:spPr bwMode="auto">
              <a:xfrm>
                <a:off x="6611726" y="3758369"/>
                <a:ext cx="177800" cy="437515"/>
              </a:xfrm>
              <a:custGeom>
                <a:avLst/>
                <a:gdLst>
                  <a:gd name="T0" fmla="*/ 139350 w 177800"/>
                  <a:gd name="T1" fmla="*/ 209803 h 437514"/>
                  <a:gd name="T2" fmla="*/ 35363 w 177800"/>
                  <a:gd name="T3" fmla="*/ 209803 h 437514"/>
                  <a:gd name="T4" fmla="*/ 56991 w 177800"/>
                  <a:gd name="T5" fmla="*/ 437134 h 437514"/>
                  <a:gd name="T6" fmla="*/ 84474 w 177800"/>
                  <a:gd name="T7" fmla="*/ 437134 h 437514"/>
                  <a:gd name="T8" fmla="*/ 84474 w 177800"/>
                  <a:gd name="T9" fmla="*/ 288519 h 437514"/>
                  <a:gd name="T10" fmla="*/ 131861 w 177800"/>
                  <a:gd name="T11" fmla="*/ 288519 h 437514"/>
                  <a:gd name="T12" fmla="*/ 139350 w 177800"/>
                  <a:gd name="T13" fmla="*/ 209803 h 437514"/>
                  <a:gd name="T14" fmla="*/ 131861 w 177800"/>
                  <a:gd name="T15" fmla="*/ 288519 h 437514"/>
                  <a:gd name="T16" fmla="*/ 90239 w 177800"/>
                  <a:gd name="T17" fmla="*/ 288519 h 437514"/>
                  <a:gd name="T18" fmla="*/ 90239 w 177800"/>
                  <a:gd name="T19" fmla="*/ 437134 h 437514"/>
                  <a:gd name="T20" fmla="*/ 117722 w 177800"/>
                  <a:gd name="T21" fmla="*/ 437134 h 437514"/>
                  <a:gd name="T22" fmla="*/ 131861 w 177800"/>
                  <a:gd name="T23" fmla="*/ 288519 h 437514"/>
                  <a:gd name="T24" fmla="*/ 60941 w 177800"/>
                  <a:gd name="T25" fmla="*/ 0 h 437514"/>
                  <a:gd name="T26" fmla="*/ 20657 w 177800"/>
                  <a:gd name="T27" fmla="*/ 13730 h 437514"/>
                  <a:gd name="T28" fmla="*/ 1065 w 177800"/>
                  <a:gd name="T29" fmla="*/ 54819 h 437514"/>
                  <a:gd name="T30" fmla="*/ 0 w 177800"/>
                  <a:gd name="T31" fmla="*/ 67005 h 437514"/>
                  <a:gd name="T32" fmla="*/ 61 w 177800"/>
                  <a:gd name="T33" fmla="*/ 75537 h 437514"/>
                  <a:gd name="T34" fmla="*/ 8959 w 177800"/>
                  <a:gd name="T35" fmla="*/ 209803 h 437514"/>
                  <a:gd name="T36" fmla="*/ 165754 w 177800"/>
                  <a:gd name="T37" fmla="*/ 209803 h 437514"/>
                  <a:gd name="T38" fmla="*/ 174415 w 177800"/>
                  <a:gd name="T39" fmla="*/ 78676 h 437514"/>
                  <a:gd name="T40" fmla="*/ 176654 w 177800"/>
                  <a:gd name="T41" fmla="*/ 57177 h 437514"/>
                  <a:gd name="T42" fmla="*/ 165191 w 177800"/>
                  <a:gd name="T43" fmla="*/ 16161 h 437514"/>
                  <a:gd name="T44" fmla="*/ 127725 w 177800"/>
                  <a:gd name="T45" fmla="*/ 1199 h 437514"/>
                  <a:gd name="T46" fmla="*/ 114162 w 177800"/>
                  <a:gd name="T47" fmla="*/ 0 h 437514"/>
                  <a:gd name="T48" fmla="*/ 60941 w 177800"/>
                  <a:gd name="T49" fmla="*/ 0 h 4375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7800" h="437514">
                    <a:moveTo>
                      <a:pt x="139350" y="209803"/>
                    </a:moveTo>
                    <a:lnTo>
                      <a:pt x="35363" y="209803"/>
                    </a:lnTo>
                    <a:lnTo>
                      <a:pt x="56991" y="437133"/>
                    </a:lnTo>
                    <a:lnTo>
                      <a:pt x="84474" y="437133"/>
                    </a:lnTo>
                    <a:lnTo>
                      <a:pt x="84474" y="288518"/>
                    </a:lnTo>
                    <a:lnTo>
                      <a:pt x="131861" y="288518"/>
                    </a:lnTo>
                    <a:lnTo>
                      <a:pt x="139350" y="209803"/>
                    </a:lnTo>
                    <a:close/>
                  </a:path>
                  <a:path w="177800" h="437514">
                    <a:moveTo>
                      <a:pt x="131861" y="288518"/>
                    </a:moveTo>
                    <a:lnTo>
                      <a:pt x="90239" y="288518"/>
                    </a:lnTo>
                    <a:lnTo>
                      <a:pt x="90239" y="437133"/>
                    </a:lnTo>
                    <a:lnTo>
                      <a:pt x="117722" y="437133"/>
                    </a:lnTo>
                    <a:lnTo>
                      <a:pt x="131861" y="288518"/>
                    </a:lnTo>
                    <a:close/>
                  </a:path>
                  <a:path w="177800" h="437514">
                    <a:moveTo>
                      <a:pt x="60941" y="0"/>
                    </a:moveTo>
                    <a:lnTo>
                      <a:pt x="20657" y="13730"/>
                    </a:lnTo>
                    <a:lnTo>
                      <a:pt x="1065" y="54819"/>
                    </a:lnTo>
                    <a:lnTo>
                      <a:pt x="0" y="67005"/>
                    </a:lnTo>
                    <a:lnTo>
                      <a:pt x="61" y="75537"/>
                    </a:lnTo>
                    <a:lnTo>
                      <a:pt x="8959" y="209803"/>
                    </a:lnTo>
                    <a:lnTo>
                      <a:pt x="165754" y="209803"/>
                    </a:lnTo>
                    <a:lnTo>
                      <a:pt x="174415" y="78676"/>
                    </a:lnTo>
                    <a:lnTo>
                      <a:pt x="176654" y="57177"/>
                    </a:lnTo>
                    <a:lnTo>
                      <a:pt x="165191" y="16161"/>
                    </a:lnTo>
                    <a:lnTo>
                      <a:pt x="127725" y="1199"/>
                    </a:lnTo>
                    <a:lnTo>
                      <a:pt x="114162" y="0"/>
                    </a:lnTo>
                    <a:lnTo>
                      <a:pt x="60941" y="0"/>
                    </a:lnTo>
                    <a:close/>
                  </a:path>
                </a:pathLst>
              </a:custGeom>
              <a:solidFill>
                <a:srgbClr val="00B1EE"/>
              </a:solidFill>
              <a:ln w="9525">
                <a:noFill/>
                <a:round/>
                <a:headEnd/>
                <a:tailEnd/>
              </a:ln>
            </p:spPr>
            <p:txBody>
              <a:bodyPr lIns="0" tIns="0" rIns="0" bIns="0"/>
              <a:lstStyle/>
              <a:p>
                <a:endParaRPr lang="en-US"/>
              </a:p>
            </p:txBody>
          </p:sp>
        </p:grpSp>
        <p:grpSp>
          <p:nvGrpSpPr>
            <p:cNvPr id="15" name="Group 91"/>
            <p:cNvGrpSpPr>
              <a:grpSpLocks/>
            </p:cNvGrpSpPr>
            <p:nvPr/>
          </p:nvGrpSpPr>
          <p:grpSpPr bwMode="auto">
            <a:xfrm>
              <a:off x="4114800" y="3580887"/>
              <a:ext cx="177800" cy="533913"/>
              <a:chOff x="6611726" y="3661971"/>
              <a:chExt cx="177800" cy="533913"/>
            </a:xfrm>
          </p:grpSpPr>
          <p:sp>
            <p:nvSpPr>
              <p:cNvPr id="6185" name="object 8"/>
              <p:cNvSpPr>
                <a:spLocks/>
              </p:cNvSpPr>
              <p:nvPr/>
            </p:nvSpPr>
            <p:spPr bwMode="auto">
              <a:xfrm>
                <a:off x="6659210" y="3661971"/>
                <a:ext cx="78105" cy="80010"/>
              </a:xfrm>
              <a:custGeom>
                <a:avLst/>
                <a:gdLst>
                  <a:gd name="T0" fmla="*/ 33206 w 78104"/>
                  <a:gd name="T1" fmla="*/ 0 h 80010"/>
                  <a:gd name="T2" fmla="*/ 20066 w 78104"/>
                  <a:gd name="T3" fmla="*/ 4749 h 80010"/>
                  <a:gd name="T4" fmla="*/ 9535 w 78104"/>
                  <a:gd name="T5" fmla="*/ 13568 h 80010"/>
                  <a:gd name="T6" fmla="*/ 2538 w 78104"/>
                  <a:gd name="T7" fmla="*/ 25521 h 80010"/>
                  <a:gd name="T8" fmla="*/ 0 w 78104"/>
                  <a:gd name="T9" fmla="*/ 39672 h 80010"/>
                  <a:gd name="T10" fmla="*/ 940 w 78104"/>
                  <a:gd name="T11" fmla="*/ 48361 h 80010"/>
                  <a:gd name="T12" fmla="*/ 6119 w 78104"/>
                  <a:gd name="T13" fmla="*/ 60890 h 80010"/>
                  <a:gd name="T14" fmla="*/ 15239 w 78104"/>
                  <a:gd name="T15" fmla="*/ 70870 h 80010"/>
                  <a:gd name="T16" fmla="*/ 27636 w 78104"/>
                  <a:gd name="T17" fmla="*/ 77455 h 80010"/>
                  <a:gd name="T18" fmla="*/ 42645 w 78104"/>
                  <a:gd name="T19" fmla="*/ 79797 h 80010"/>
                  <a:gd name="T20" fmla="*/ 54438 w 78104"/>
                  <a:gd name="T21" fmla="*/ 76968 h 80010"/>
                  <a:gd name="T22" fmla="*/ 64526 w 78104"/>
                  <a:gd name="T23" fmla="*/ 70296 h 80010"/>
                  <a:gd name="T24" fmla="*/ 72258 w 78104"/>
                  <a:gd name="T25" fmla="*/ 59880 h 80010"/>
                  <a:gd name="T26" fmla="*/ 76988 w 78104"/>
                  <a:gd name="T27" fmla="*/ 45821 h 80010"/>
                  <a:gd name="T28" fmla="*/ 78065 w 78104"/>
                  <a:gd name="T29" fmla="*/ 28221 h 80010"/>
                  <a:gd name="T30" fmla="*/ 72229 w 78104"/>
                  <a:gd name="T31" fmla="*/ 16734 h 80010"/>
                  <a:gd name="T32" fmla="*/ 62565 w 78104"/>
                  <a:gd name="T33" fmla="*/ 7705 h 80010"/>
                  <a:gd name="T34" fmla="*/ 49436 w 78104"/>
                  <a:gd name="T35" fmla="*/ 1877 h 80010"/>
                  <a:gd name="T36" fmla="*/ 33206 w 78104"/>
                  <a:gd name="T37" fmla="*/ 0 h 800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8104" h="80010">
                    <a:moveTo>
                      <a:pt x="33206" y="0"/>
                    </a:moveTo>
                    <a:lnTo>
                      <a:pt x="20066" y="4749"/>
                    </a:lnTo>
                    <a:lnTo>
                      <a:pt x="9535" y="13568"/>
                    </a:lnTo>
                    <a:lnTo>
                      <a:pt x="2538" y="25521"/>
                    </a:lnTo>
                    <a:lnTo>
                      <a:pt x="0" y="39672"/>
                    </a:lnTo>
                    <a:lnTo>
                      <a:pt x="940" y="48361"/>
                    </a:lnTo>
                    <a:lnTo>
                      <a:pt x="6119" y="60890"/>
                    </a:lnTo>
                    <a:lnTo>
                      <a:pt x="15239" y="70870"/>
                    </a:lnTo>
                    <a:lnTo>
                      <a:pt x="27636" y="77455"/>
                    </a:lnTo>
                    <a:lnTo>
                      <a:pt x="42644" y="79797"/>
                    </a:lnTo>
                    <a:lnTo>
                      <a:pt x="54437" y="76968"/>
                    </a:lnTo>
                    <a:lnTo>
                      <a:pt x="64525" y="70296"/>
                    </a:lnTo>
                    <a:lnTo>
                      <a:pt x="72257" y="59880"/>
                    </a:lnTo>
                    <a:lnTo>
                      <a:pt x="76987" y="45821"/>
                    </a:lnTo>
                    <a:lnTo>
                      <a:pt x="78064" y="28221"/>
                    </a:lnTo>
                    <a:lnTo>
                      <a:pt x="72228" y="16734"/>
                    </a:lnTo>
                    <a:lnTo>
                      <a:pt x="62564" y="7705"/>
                    </a:lnTo>
                    <a:lnTo>
                      <a:pt x="49435" y="1877"/>
                    </a:lnTo>
                    <a:lnTo>
                      <a:pt x="33206" y="0"/>
                    </a:lnTo>
                    <a:close/>
                  </a:path>
                </a:pathLst>
              </a:custGeom>
              <a:solidFill>
                <a:srgbClr val="00B1EE"/>
              </a:solidFill>
              <a:ln w="9525">
                <a:noFill/>
                <a:round/>
                <a:headEnd/>
                <a:tailEnd/>
              </a:ln>
            </p:spPr>
            <p:txBody>
              <a:bodyPr lIns="0" tIns="0" rIns="0" bIns="0"/>
              <a:lstStyle/>
              <a:p>
                <a:endParaRPr lang="en-US"/>
              </a:p>
            </p:txBody>
          </p:sp>
          <p:sp>
            <p:nvSpPr>
              <p:cNvPr id="6186" name="object 9"/>
              <p:cNvSpPr>
                <a:spLocks/>
              </p:cNvSpPr>
              <p:nvPr/>
            </p:nvSpPr>
            <p:spPr bwMode="auto">
              <a:xfrm>
                <a:off x="6611726" y="3758369"/>
                <a:ext cx="177800" cy="437515"/>
              </a:xfrm>
              <a:custGeom>
                <a:avLst/>
                <a:gdLst>
                  <a:gd name="T0" fmla="*/ 139350 w 177800"/>
                  <a:gd name="T1" fmla="*/ 209803 h 437514"/>
                  <a:gd name="T2" fmla="*/ 35363 w 177800"/>
                  <a:gd name="T3" fmla="*/ 209803 h 437514"/>
                  <a:gd name="T4" fmla="*/ 56991 w 177800"/>
                  <a:gd name="T5" fmla="*/ 437134 h 437514"/>
                  <a:gd name="T6" fmla="*/ 84474 w 177800"/>
                  <a:gd name="T7" fmla="*/ 437134 h 437514"/>
                  <a:gd name="T8" fmla="*/ 84474 w 177800"/>
                  <a:gd name="T9" fmla="*/ 288519 h 437514"/>
                  <a:gd name="T10" fmla="*/ 131861 w 177800"/>
                  <a:gd name="T11" fmla="*/ 288519 h 437514"/>
                  <a:gd name="T12" fmla="*/ 139350 w 177800"/>
                  <a:gd name="T13" fmla="*/ 209803 h 437514"/>
                  <a:gd name="T14" fmla="*/ 131861 w 177800"/>
                  <a:gd name="T15" fmla="*/ 288519 h 437514"/>
                  <a:gd name="T16" fmla="*/ 90239 w 177800"/>
                  <a:gd name="T17" fmla="*/ 288519 h 437514"/>
                  <a:gd name="T18" fmla="*/ 90239 w 177800"/>
                  <a:gd name="T19" fmla="*/ 437134 h 437514"/>
                  <a:gd name="T20" fmla="*/ 117722 w 177800"/>
                  <a:gd name="T21" fmla="*/ 437134 h 437514"/>
                  <a:gd name="T22" fmla="*/ 131861 w 177800"/>
                  <a:gd name="T23" fmla="*/ 288519 h 437514"/>
                  <a:gd name="T24" fmla="*/ 60941 w 177800"/>
                  <a:gd name="T25" fmla="*/ 0 h 437514"/>
                  <a:gd name="T26" fmla="*/ 20657 w 177800"/>
                  <a:gd name="T27" fmla="*/ 13730 h 437514"/>
                  <a:gd name="T28" fmla="*/ 1065 w 177800"/>
                  <a:gd name="T29" fmla="*/ 54819 h 437514"/>
                  <a:gd name="T30" fmla="*/ 0 w 177800"/>
                  <a:gd name="T31" fmla="*/ 67005 h 437514"/>
                  <a:gd name="T32" fmla="*/ 61 w 177800"/>
                  <a:gd name="T33" fmla="*/ 75537 h 437514"/>
                  <a:gd name="T34" fmla="*/ 8959 w 177800"/>
                  <a:gd name="T35" fmla="*/ 209803 h 437514"/>
                  <a:gd name="T36" fmla="*/ 165754 w 177800"/>
                  <a:gd name="T37" fmla="*/ 209803 h 437514"/>
                  <a:gd name="T38" fmla="*/ 174415 w 177800"/>
                  <a:gd name="T39" fmla="*/ 78676 h 437514"/>
                  <a:gd name="T40" fmla="*/ 176654 w 177800"/>
                  <a:gd name="T41" fmla="*/ 57177 h 437514"/>
                  <a:gd name="T42" fmla="*/ 165191 w 177800"/>
                  <a:gd name="T43" fmla="*/ 16161 h 437514"/>
                  <a:gd name="T44" fmla="*/ 127725 w 177800"/>
                  <a:gd name="T45" fmla="*/ 1199 h 437514"/>
                  <a:gd name="T46" fmla="*/ 114162 w 177800"/>
                  <a:gd name="T47" fmla="*/ 0 h 437514"/>
                  <a:gd name="T48" fmla="*/ 60941 w 177800"/>
                  <a:gd name="T49" fmla="*/ 0 h 4375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7800" h="437514">
                    <a:moveTo>
                      <a:pt x="139350" y="209803"/>
                    </a:moveTo>
                    <a:lnTo>
                      <a:pt x="35363" y="209803"/>
                    </a:lnTo>
                    <a:lnTo>
                      <a:pt x="56991" y="437133"/>
                    </a:lnTo>
                    <a:lnTo>
                      <a:pt x="84474" y="437133"/>
                    </a:lnTo>
                    <a:lnTo>
                      <a:pt x="84474" y="288518"/>
                    </a:lnTo>
                    <a:lnTo>
                      <a:pt x="131861" y="288518"/>
                    </a:lnTo>
                    <a:lnTo>
                      <a:pt x="139350" y="209803"/>
                    </a:lnTo>
                    <a:close/>
                  </a:path>
                  <a:path w="177800" h="437514">
                    <a:moveTo>
                      <a:pt x="131861" y="288518"/>
                    </a:moveTo>
                    <a:lnTo>
                      <a:pt x="90239" y="288518"/>
                    </a:lnTo>
                    <a:lnTo>
                      <a:pt x="90239" y="437133"/>
                    </a:lnTo>
                    <a:lnTo>
                      <a:pt x="117722" y="437133"/>
                    </a:lnTo>
                    <a:lnTo>
                      <a:pt x="131861" y="288518"/>
                    </a:lnTo>
                    <a:close/>
                  </a:path>
                  <a:path w="177800" h="437514">
                    <a:moveTo>
                      <a:pt x="60941" y="0"/>
                    </a:moveTo>
                    <a:lnTo>
                      <a:pt x="20657" y="13730"/>
                    </a:lnTo>
                    <a:lnTo>
                      <a:pt x="1065" y="54819"/>
                    </a:lnTo>
                    <a:lnTo>
                      <a:pt x="0" y="67005"/>
                    </a:lnTo>
                    <a:lnTo>
                      <a:pt x="61" y="75537"/>
                    </a:lnTo>
                    <a:lnTo>
                      <a:pt x="8959" y="209803"/>
                    </a:lnTo>
                    <a:lnTo>
                      <a:pt x="165754" y="209803"/>
                    </a:lnTo>
                    <a:lnTo>
                      <a:pt x="174415" y="78676"/>
                    </a:lnTo>
                    <a:lnTo>
                      <a:pt x="176654" y="57177"/>
                    </a:lnTo>
                    <a:lnTo>
                      <a:pt x="165191" y="16161"/>
                    </a:lnTo>
                    <a:lnTo>
                      <a:pt x="127725" y="1199"/>
                    </a:lnTo>
                    <a:lnTo>
                      <a:pt x="114162" y="0"/>
                    </a:lnTo>
                    <a:lnTo>
                      <a:pt x="60941" y="0"/>
                    </a:lnTo>
                    <a:close/>
                  </a:path>
                </a:pathLst>
              </a:custGeom>
              <a:solidFill>
                <a:srgbClr val="00B1EE"/>
              </a:solidFill>
              <a:ln w="9525">
                <a:noFill/>
                <a:round/>
                <a:headEnd/>
                <a:tailEnd/>
              </a:ln>
            </p:spPr>
            <p:txBody>
              <a:bodyPr lIns="0" tIns="0" rIns="0" bIns="0"/>
              <a:lstStyle/>
              <a:p>
                <a:endParaRPr lang="en-US"/>
              </a:p>
            </p:txBody>
          </p:sp>
        </p:grpSp>
        <p:grpSp>
          <p:nvGrpSpPr>
            <p:cNvPr id="16" name="Group 92"/>
            <p:cNvGrpSpPr>
              <a:grpSpLocks/>
            </p:cNvGrpSpPr>
            <p:nvPr/>
          </p:nvGrpSpPr>
          <p:grpSpPr bwMode="auto">
            <a:xfrm>
              <a:off x="4495800" y="3733800"/>
              <a:ext cx="177800" cy="533913"/>
              <a:chOff x="6611726" y="3661971"/>
              <a:chExt cx="177800" cy="533913"/>
            </a:xfrm>
          </p:grpSpPr>
          <p:sp>
            <p:nvSpPr>
              <p:cNvPr id="6183" name="object 8"/>
              <p:cNvSpPr>
                <a:spLocks/>
              </p:cNvSpPr>
              <p:nvPr/>
            </p:nvSpPr>
            <p:spPr bwMode="auto">
              <a:xfrm>
                <a:off x="6659210" y="3661971"/>
                <a:ext cx="78105" cy="80010"/>
              </a:xfrm>
              <a:custGeom>
                <a:avLst/>
                <a:gdLst>
                  <a:gd name="T0" fmla="*/ 33206 w 78104"/>
                  <a:gd name="T1" fmla="*/ 0 h 80010"/>
                  <a:gd name="T2" fmla="*/ 20066 w 78104"/>
                  <a:gd name="T3" fmla="*/ 4749 h 80010"/>
                  <a:gd name="T4" fmla="*/ 9535 w 78104"/>
                  <a:gd name="T5" fmla="*/ 13568 h 80010"/>
                  <a:gd name="T6" fmla="*/ 2538 w 78104"/>
                  <a:gd name="T7" fmla="*/ 25521 h 80010"/>
                  <a:gd name="T8" fmla="*/ 0 w 78104"/>
                  <a:gd name="T9" fmla="*/ 39672 h 80010"/>
                  <a:gd name="T10" fmla="*/ 940 w 78104"/>
                  <a:gd name="T11" fmla="*/ 48361 h 80010"/>
                  <a:gd name="T12" fmla="*/ 6119 w 78104"/>
                  <a:gd name="T13" fmla="*/ 60890 h 80010"/>
                  <a:gd name="T14" fmla="*/ 15239 w 78104"/>
                  <a:gd name="T15" fmla="*/ 70870 h 80010"/>
                  <a:gd name="T16" fmla="*/ 27636 w 78104"/>
                  <a:gd name="T17" fmla="*/ 77455 h 80010"/>
                  <a:gd name="T18" fmla="*/ 42645 w 78104"/>
                  <a:gd name="T19" fmla="*/ 79797 h 80010"/>
                  <a:gd name="T20" fmla="*/ 54438 w 78104"/>
                  <a:gd name="T21" fmla="*/ 76968 h 80010"/>
                  <a:gd name="T22" fmla="*/ 64526 w 78104"/>
                  <a:gd name="T23" fmla="*/ 70296 h 80010"/>
                  <a:gd name="T24" fmla="*/ 72258 w 78104"/>
                  <a:gd name="T25" fmla="*/ 59880 h 80010"/>
                  <a:gd name="T26" fmla="*/ 76988 w 78104"/>
                  <a:gd name="T27" fmla="*/ 45821 h 80010"/>
                  <a:gd name="T28" fmla="*/ 78065 w 78104"/>
                  <a:gd name="T29" fmla="*/ 28221 h 80010"/>
                  <a:gd name="T30" fmla="*/ 72229 w 78104"/>
                  <a:gd name="T31" fmla="*/ 16734 h 80010"/>
                  <a:gd name="T32" fmla="*/ 62565 w 78104"/>
                  <a:gd name="T33" fmla="*/ 7705 h 80010"/>
                  <a:gd name="T34" fmla="*/ 49436 w 78104"/>
                  <a:gd name="T35" fmla="*/ 1877 h 80010"/>
                  <a:gd name="T36" fmla="*/ 33206 w 78104"/>
                  <a:gd name="T37" fmla="*/ 0 h 800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8104" h="80010">
                    <a:moveTo>
                      <a:pt x="33206" y="0"/>
                    </a:moveTo>
                    <a:lnTo>
                      <a:pt x="20066" y="4749"/>
                    </a:lnTo>
                    <a:lnTo>
                      <a:pt x="9535" y="13568"/>
                    </a:lnTo>
                    <a:lnTo>
                      <a:pt x="2538" y="25521"/>
                    </a:lnTo>
                    <a:lnTo>
                      <a:pt x="0" y="39672"/>
                    </a:lnTo>
                    <a:lnTo>
                      <a:pt x="940" y="48361"/>
                    </a:lnTo>
                    <a:lnTo>
                      <a:pt x="6119" y="60890"/>
                    </a:lnTo>
                    <a:lnTo>
                      <a:pt x="15239" y="70870"/>
                    </a:lnTo>
                    <a:lnTo>
                      <a:pt x="27636" y="77455"/>
                    </a:lnTo>
                    <a:lnTo>
                      <a:pt x="42644" y="79797"/>
                    </a:lnTo>
                    <a:lnTo>
                      <a:pt x="54437" y="76968"/>
                    </a:lnTo>
                    <a:lnTo>
                      <a:pt x="64525" y="70296"/>
                    </a:lnTo>
                    <a:lnTo>
                      <a:pt x="72257" y="59880"/>
                    </a:lnTo>
                    <a:lnTo>
                      <a:pt x="76987" y="45821"/>
                    </a:lnTo>
                    <a:lnTo>
                      <a:pt x="78064" y="28221"/>
                    </a:lnTo>
                    <a:lnTo>
                      <a:pt x="72228" y="16734"/>
                    </a:lnTo>
                    <a:lnTo>
                      <a:pt x="62564" y="7705"/>
                    </a:lnTo>
                    <a:lnTo>
                      <a:pt x="49435" y="1877"/>
                    </a:lnTo>
                    <a:lnTo>
                      <a:pt x="33206" y="0"/>
                    </a:lnTo>
                    <a:close/>
                  </a:path>
                </a:pathLst>
              </a:custGeom>
              <a:solidFill>
                <a:srgbClr val="00B1EE"/>
              </a:solidFill>
              <a:ln w="9525">
                <a:noFill/>
                <a:round/>
                <a:headEnd/>
                <a:tailEnd/>
              </a:ln>
            </p:spPr>
            <p:txBody>
              <a:bodyPr lIns="0" tIns="0" rIns="0" bIns="0"/>
              <a:lstStyle/>
              <a:p>
                <a:endParaRPr lang="en-US"/>
              </a:p>
            </p:txBody>
          </p:sp>
          <p:sp>
            <p:nvSpPr>
              <p:cNvPr id="6184" name="object 9"/>
              <p:cNvSpPr>
                <a:spLocks/>
              </p:cNvSpPr>
              <p:nvPr/>
            </p:nvSpPr>
            <p:spPr bwMode="auto">
              <a:xfrm>
                <a:off x="6611726" y="3758369"/>
                <a:ext cx="177800" cy="437515"/>
              </a:xfrm>
              <a:custGeom>
                <a:avLst/>
                <a:gdLst>
                  <a:gd name="T0" fmla="*/ 139350 w 177800"/>
                  <a:gd name="T1" fmla="*/ 209803 h 437514"/>
                  <a:gd name="T2" fmla="*/ 35363 w 177800"/>
                  <a:gd name="T3" fmla="*/ 209803 h 437514"/>
                  <a:gd name="T4" fmla="*/ 56991 w 177800"/>
                  <a:gd name="T5" fmla="*/ 437134 h 437514"/>
                  <a:gd name="T6" fmla="*/ 84474 w 177800"/>
                  <a:gd name="T7" fmla="*/ 437134 h 437514"/>
                  <a:gd name="T8" fmla="*/ 84474 w 177800"/>
                  <a:gd name="T9" fmla="*/ 288519 h 437514"/>
                  <a:gd name="T10" fmla="*/ 131861 w 177800"/>
                  <a:gd name="T11" fmla="*/ 288519 h 437514"/>
                  <a:gd name="T12" fmla="*/ 139350 w 177800"/>
                  <a:gd name="T13" fmla="*/ 209803 h 437514"/>
                  <a:gd name="T14" fmla="*/ 131861 w 177800"/>
                  <a:gd name="T15" fmla="*/ 288519 h 437514"/>
                  <a:gd name="T16" fmla="*/ 90239 w 177800"/>
                  <a:gd name="T17" fmla="*/ 288519 h 437514"/>
                  <a:gd name="T18" fmla="*/ 90239 w 177800"/>
                  <a:gd name="T19" fmla="*/ 437134 h 437514"/>
                  <a:gd name="T20" fmla="*/ 117722 w 177800"/>
                  <a:gd name="T21" fmla="*/ 437134 h 437514"/>
                  <a:gd name="T22" fmla="*/ 131861 w 177800"/>
                  <a:gd name="T23" fmla="*/ 288519 h 437514"/>
                  <a:gd name="T24" fmla="*/ 60941 w 177800"/>
                  <a:gd name="T25" fmla="*/ 0 h 437514"/>
                  <a:gd name="T26" fmla="*/ 20657 w 177800"/>
                  <a:gd name="T27" fmla="*/ 13730 h 437514"/>
                  <a:gd name="T28" fmla="*/ 1065 w 177800"/>
                  <a:gd name="T29" fmla="*/ 54819 h 437514"/>
                  <a:gd name="T30" fmla="*/ 0 w 177800"/>
                  <a:gd name="T31" fmla="*/ 67005 h 437514"/>
                  <a:gd name="T32" fmla="*/ 61 w 177800"/>
                  <a:gd name="T33" fmla="*/ 75537 h 437514"/>
                  <a:gd name="T34" fmla="*/ 8959 w 177800"/>
                  <a:gd name="T35" fmla="*/ 209803 h 437514"/>
                  <a:gd name="T36" fmla="*/ 165754 w 177800"/>
                  <a:gd name="T37" fmla="*/ 209803 h 437514"/>
                  <a:gd name="T38" fmla="*/ 174415 w 177800"/>
                  <a:gd name="T39" fmla="*/ 78676 h 437514"/>
                  <a:gd name="T40" fmla="*/ 176654 w 177800"/>
                  <a:gd name="T41" fmla="*/ 57177 h 437514"/>
                  <a:gd name="T42" fmla="*/ 165191 w 177800"/>
                  <a:gd name="T43" fmla="*/ 16161 h 437514"/>
                  <a:gd name="T44" fmla="*/ 127725 w 177800"/>
                  <a:gd name="T45" fmla="*/ 1199 h 437514"/>
                  <a:gd name="T46" fmla="*/ 114162 w 177800"/>
                  <a:gd name="T47" fmla="*/ 0 h 437514"/>
                  <a:gd name="T48" fmla="*/ 60941 w 177800"/>
                  <a:gd name="T49" fmla="*/ 0 h 4375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7800" h="437514">
                    <a:moveTo>
                      <a:pt x="139350" y="209803"/>
                    </a:moveTo>
                    <a:lnTo>
                      <a:pt x="35363" y="209803"/>
                    </a:lnTo>
                    <a:lnTo>
                      <a:pt x="56991" y="437133"/>
                    </a:lnTo>
                    <a:lnTo>
                      <a:pt x="84474" y="437133"/>
                    </a:lnTo>
                    <a:lnTo>
                      <a:pt x="84474" y="288518"/>
                    </a:lnTo>
                    <a:lnTo>
                      <a:pt x="131861" y="288518"/>
                    </a:lnTo>
                    <a:lnTo>
                      <a:pt x="139350" y="209803"/>
                    </a:lnTo>
                    <a:close/>
                  </a:path>
                  <a:path w="177800" h="437514">
                    <a:moveTo>
                      <a:pt x="131861" y="288518"/>
                    </a:moveTo>
                    <a:lnTo>
                      <a:pt x="90239" y="288518"/>
                    </a:lnTo>
                    <a:lnTo>
                      <a:pt x="90239" y="437133"/>
                    </a:lnTo>
                    <a:lnTo>
                      <a:pt x="117722" y="437133"/>
                    </a:lnTo>
                    <a:lnTo>
                      <a:pt x="131861" y="288518"/>
                    </a:lnTo>
                    <a:close/>
                  </a:path>
                  <a:path w="177800" h="437514">
                    <a:moveTo>
                      <a:pt x="60941" y="0"/>
                    </a:moveTo>
                    <a:lnTo>
                      <a:pt x="20657" y="13730"/>
                    </a:lnTo>
                    <a:lnTo>
                      <a:pt x="1065" y="54819"/>
                    </a:lnTo>
                    <a:lnTo>
                      <a:pt x="0" y="67005"/>
                    </a:lnTo>
                    <a:lnTo>
                      <a:pt x="61" y="75537"/>
                    </a:lnTo>
                    <a:lnTo>
                      <a:pt x="8959" y="209803"/>
                    </a:lnTo>
                    <a:lnTo>
                      <a:pt x="165754" y="209803"/>
                    </a:lnTo>
                    <a:lnTo>
                      <a:pt x="174415" y="78676"/>
                    </a:lnTo>
                    <a:lnTo>
                      <a:pt x="176654" y="57177"/>
                    </a:lnTo>
                    <a:lnTo>
                      <a:pt x="165191" y="16161"/>
                    </a:lnTo>
                    <a:lnTo>
                      <a:pt x="127725" y="1199"/>
                    </a:lnTo>
                    <a:lnTo>
                      <a:pt x="114162" y="0"/>
                    </a:lnTo>
                    <a:lnTo>
                      <a:pt x="60941" y="0"/>
                    </a:lnTo>
                    <a:close/>
                  </a:path>
                </a:pathLst>
              </a:custGeom>
              <a:solidFill>
                <a:srgbClr val="00B1EE"/>
              </a:solidFill>
              <a:ln w="9525">
                <a:noFill/>
                <a:round/>
                <a:headEnd/>
                <a:tailEnd/>
              </a:ln>
            </p:spPr>
            <p:txBody>
              <a:bodyPr lIns="0" tIns="0" rIns="0" bIns="0"/>
              <a:lstStyle/>
              <a:p>
                <a:endParaRPr lang="en-US"/>
              </a:p>
            </p:txBody>
          </p:sp>
        </p:grpSp>
        <p:grpSp>
          <p:nvGrpSpPr>
            <p:cNvPr id="17" name="Group 93"/>
            <p:cNvGrpSpPr>
              <a:grpSpLocks/>
            </p:cNvGrpSpPr>
            <p:nvPr/>
          </p:nvGrpSpPr>
          <p:grpSpPr bwMode="auto">
            <a:xfrm>
              <a:off x="4876800" y="3733800"/>
              <a:ext cx="177800" cy="533913"/>
              <a:chOff x="6611726" y="3661971"/>
              <a:chExt cx="177800" cy="533913"/>
            </a:xfrm>
          </p:grpSpPr>
          <p:sp>
            <p:nvSpPr>
              <p:cNvPr id="6181" name="object 8"/>
              <p:cNvSpPr>
                <a:spLocks/>
              </p:cNvSpPr>
              <p:nvPr/>
            </p:nvSpPr>
            <p:spPr bwMode="auto">
              <a:xfrm>
                <a:off x="6659210" y="3661971"/>
                <a:ext cx="78105" cy="80010"/>
              </a:xfrm>
              <a:custGeom>
                <a:avLst/>
                <a:gdLst>
                  <a:gd name="T0" fmla="*/ 33206 w 78104"/>
                  <a:gd name="T1" fmla="*/ 0 h 80010"/>
                  <a:gd name="T2" fmla="*/ 20066 w 78104"/>
                  <a:gd name="T3" fmla="*/ 4749 h 80010"/>
                  <a:gd name="T4" fmla="*/ 9535 w 78104"/>
                  <a:gd name="T5" fmla="*/ 13568 h 80010"/>
                  <a:gd name="T6" fmla="*/ 2538 w 78104"/>
                  <a:gd name="T7" fmla="*/ 25521 h 80010"/>
                  <a:gd name="T8" fmla="*/ 0 w 78104"/>
                  <a:gd name="T9" fmla="*/ 39672 h 80010"/>
                  <a:gd name="T10" fmla="*/ 940 w 78104"/>
                  <a:gd name="T11" fmla="*/ 48361 h 80010"/>
                  <a:gd name="T12" fmla="*/ 6119 w 78104"/>
                  <a:gd name="T13" fmla="*/ 60890 h 80010"/>
                  <a:gd name="T14" fmla="*/ 15239 w 78104"/>
                  <a:gd name="T15" fmla="*/ 70870 h 80010"/>
                  <a:gd name="T16" fmla="*/ 27636 w 78104"/>
                  <a:gd name="T17" fmla="*/ 77455 h 80010"/>
                  <a:gd name="T18" fmla="*/ 42645 w 78104"/>
                  <a:gd name="T19" fmla="*/ 79797 h 80010"/>
                  <a:gd name="T20" fmla="*/ 54438 w 78104"/>
                  <a:gd name="T21" fmla="*/ 76968 h 80010"/>
                  <a:gd name="T22" fmla="*/ 64526 w 78104"/>
                  <a:gd name="T23" fmla="*/ 70296 h 80010"/>
                  <a:gd name="T24" fmla="*/ 72258 w 78104"/>
                  <a:gd name="T25" fmla="*/ 59880 h 80010"/>
                  <a:gd name="T26" fmla="*/ 76988 w 78104"/>
                  <a:gd name="T27" fmla="*/ 45821 h 80010"/>
                  <a:gd name="T28" fmla="*/ 78065 w 78104"/>
                  <a:gd name="T29" fmla="*/ 28221 h 80010"/>
                  <a:gd name="T30" fmla="*/ 72229 w 78104"/>
                  <a:gd name="T31" fmla="*/ 16734 h 80010"/>
                  <a:gd name="T32" fmla="*/ 62565 w 78104"/>
                  <a:gd name="T33" fmla="*/ 7705 h 80010"/>
                  <a:gd name="T34" fmla="*/ 49436 w 78104"/>
                  <a:gd name="T35" fmla="*/ 1877 h 80010"/>
                  <a:gd name="T36" fmla="*/ 33206 w 78104"/>
                  <a:gd name="T37" fmla="*/ 0 h 800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8104" h="80010">
                    <a:moveTo>
                      <a:pt x="33206" y="0"/>
                    </a:moveTo>
                    <a:lnTo>
                      <a:pt x="20066" y="4749"/>
                    </a:lnTo>
                    <a:lnTo>
                      <a:pt x="9535" y="13568"/>
                    </a:lnTo>
                    <a:lnTo>
                      <a:pt x="2538" y="25521"/>
                    </a:lnTo>
                    <a:lnTo>
                      <a:pt x="0" y="39672"/>
                    </a:lnTo>
                    <a:lnTo>
                      <a:pt x="940" y="48361"/>
                    </a:lnTo>
                    <a:lnTo>
                      <a:pt x="6119" y="60890"/>
                    </a:lnTo>
                    <a:lnTo>
                      <a:pt x="15239" y="70870"/>
                    </a:lnTo>
                    <a:lnTo>
                      <a:pt x="27636" y="77455"/>
                    </a:lnTo>
                    <a:lnTo>
                      <a:pt x="42644" y="79797"/>
                    </a:lnTo>
                    <a:lnTo>
                      <a:pt x="54437" y="76968"/>
                    </a:lnTo>
                    <a:lnTo>
                      <a:pt x="64525" y="70296"/>
                    </a:lnTo>
                    <a:lnTo>
                      <a:pt x="72257" y="59880"/>
                    </a:lnTo>
                    <a:lnTo>
                      <a:pt x="76987" y="45821"/>
                    </a:lnTo>
                    <a:lnTo>
                      <a:pt x="78064" y="28221"/>
                    </a:lnTo>
                    <a:lnTo>
                      <a:pt x="72228" y="16734"/>
                    </a:lnTo>
                    <a:lnTo>
                      <a:pt x="62564" y="7705"/>
                    </a:lnTo>
                    <a:lnTo>
                      <a:pt x="49435" y="1877"/>
                    </a:lnTo>
                    <a:lnTo>
                      <a:pt x="33206" y="0"/>
                    </a:lnTo>
                    <a:close/>
                  </a:path>
                </a:pathLst>
              </a:custGeom>
              <a:solidFill>
                <a:srgbClr val="00B1EE"/>
              </a:solidFill>
              <a:ln w="9525">
                <a:noFill/>
                <a:round/>
                <a:headEnd/>
                <a:tailEnd/>
              </a:ln>
            </p:spPr>
            <p:txBody>
              <a:bodyPr lIns="0" tIns="0" rIns="0" bIns="0"/>
              <a:lstStyle/>
              <a:p>
                <a:endParaRPr lang="en-US"/>
              </a:p>
            </p:txBody>
          </p:sp>
          <p:sp>
            <p:nvSpPr>
              <p:cNvPr id="6182" name="object 9"/>
              <p:cNvSpPr>
                <a:spLocks/>
              </p:cNvSpPr>
              <p:nvPr/>
            </p:nvSpPr>
            <p:spPr bwMode="auto">
              <a:xfrm>
                <a:off x="6611726" y="3758369"/>
                <a:ext cx="177800" cy="437515"/>
              </a:xfrm>
              <a:custGeom>
                <a:avLst/>
                <a:gdLst>
                  <a:gd name="T0" fmla="*/ 139350 w 177800"/>
                  <a:gd name="T1" fmla="*/ 209803 h 437514"/>
                  <a:gd name="T2" fmla="*/ 35363 w 177800"/>
                  <a:gd name="T3" fmla="*/ 209803 h 437514"/>
                  <a:gd name="T4" fmla="*/ 56991 w 177800"/>
                  <a:gd name="T5" fmla="*/ 437134 h 437514"/>
                  <a:gd name="T6" fmla="*/ 84474 w 177800"/>
                  <a:gd name="T7" fmla="*/ 437134 h 437514"/>
                  <a:gd name="T8" fmla="*/ 84474 w 177800"/>
                  <a:gd name="T9" fmla="*/ 288519 h 437514"/>
                  <a:gd name="T10" fmla="*/ 131861 w 177800"/>
                  <a:gd name="T11" fmla="*/ 288519 h 437514"/>
                  <a:gd name="T12" fmla="*/ 139350 w 177800"/>
                  <a:gd name="T13" fmla="*/ 209803 h 437514"/>
                  <a:gd name="T14" fmla="*/ 131861 w 177800"/>
                  <a:gd name="T15" fmla="*/ 288519 h 437514"/>
                  <a:gd name="T16" fmla="*/ 90239 w 177800"/>
                  <a:gd name="T17" fmla="*/ 288519 h 437514"/>
                  <a:gd name="T18" fmla="*/ 90239 w 177800"/>
                  <a:gd name="T19" fmla="*/ 437134 h 437514"/>
                  <a:gd name="T20" fmla="*/ 117722 w 177800"/>
                  <a:gd name="T21" fmla="*/ 437134 h 437514"/>
                  <a:gd name="T22" fmla="*/ 131861 w 177800"/>
                  <a:gd name="T23" fmla="*/ 288519 h 437514"/>
                  <a:gd name="T24" fmla="*/ 60941 w 177800"/>
                  <a:gd name="T25" fmla="*/ 0 h 437514"/>
                  <a:gd name="T26" fmla="*/ 20657 w 177800"/>
                  <a:gd name="T27" fmla="*/ 13730 h 437514"/>
                  <a:gd name="T28" fmla="*/ 1065 w 177800"/>
                  <a:gd name="T29" fmla="*/ 54819 h 437514"/>
                  <a:gd name="T30" fmla="*/ 0 w 177800"/>
                  <a:gd name="T31" fmla="*/ 67005 h 437514"/>
                  <a:gd name="T32" fmla="*/ 61 w 177800"/>
                  <a:gd name="T33" fmla="*/ 75537 h 437514"/>
                  <a:gd name="T34" fmla="*/ 8959 w 177800"/>
                  <a:gd name="T35" fmla="*/ 209803 h 437514"/>
                  <a:gd name="T36" fmla="*/ 165754 w 177800"/>
                  <a:gd name="T37" fmla="*/ 209803 h 437514"/>
                  <a:gd name="T38" fmla="*/ 174415 w 177800"/>
                  <a:gd name="T39" fmla="*/ 78676 h 437514"/>
                  <a:gd name="T40" fmla="*/ 176654 w 177800"/>
                  <a:gd name="T41" fmla="*/ 57177 h 437514"/>
                  <a:gd name="T42" fmla="*/ 165191 w 177800"/>
                  <a:gd name="T43" fmla="*/ 16161 h 437514"/>
                  <a:gd name="T44" fmla="*/ 127725 w 177800"/>
                  <a:gd name="T45" fmla="*/ 1199 h 437514"/>
                  <a:gd name="T46" fmla="*/ 114162 w 177800"/>
                  <a:gd name="T47" fmla="*/ 0 h 437514"/>
                  <a:gd name="T48" fmla="*/ 60941 w 177800"/>
                  <a:gd name="T49" fmla="*/ 0 h 4375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7800" h="437514">
                    <a:moveTo>
                      <a:pt x="139350" y="209803"/>
                    </a:moveTo>
                    <a:lnTo>
                      <a:pt x="35363" y="209803"/>
                    </a:lnTo>
                    <a:lnTo>
                      <a:pt x="56991" y="437133"/>
                    </a:lnTo>
                    <a:lnTo>
                      <a:pt x="84474" y="437133"/>
                    </a:lnTo>
                    <a:lnTo>
                      <a:pt x="84474" y="288518"/>
                    </a:lnTo>
                    <a:lnTo>
                      <a:pt x="131861" y="288518"/>
                    </a:lnTo>
                    <a:lnTo>
                      <a:pt x="139350" y="209803"/>
                    </a:lnTo>
                    <a:close/>
                  </a:path>
                  <a:path w="177800" h="437514">
                    <a:moveTo>
                      <a:pt x="131861" y="288518"/>
                    </a:moveTo>
                    <a:lnTo>
                      <a:pt x="90239" y="288518"/>
                    </a:lnTo>
                    <a:lnTo>
                      <a:pt x="90239" y="437133"/>
                    </a:lnTo>
                    <a:lnTo>
                      <a:pt x="117722" y="437133"/>
                    </a:lnTo>
                    <a:lnTo>
                      <a:pt x="131861" y="288518"/>
                    </a:lnTo>
                    <a:close/>
                  </a:path>
                  <a:path w="177800" h="437514">
                    <a:moveTo>
                      <a:pt x="60941" y="0"/>
                    </a:moveTo>
                    <a:lnTo>
                      <a:pt x="20657" y="13730"/>
                    </a:lnTo>
                    <a:lnTo>
                      <a:pt x="1065" y="54819"/>
                    </a:lnTo>
                    <a:lnTo>
                      <a:pt x="0" y="67005"/>
                    </a:lnTo>
                    <a:lnTo>
                      <a:pt x="61" y="75537"/>
                    </a:lnTo>
                    <a:lnTo>
                      <a:pt x="8959" y="209803"/>
                    </a:lnTo>
                    <a:lnTo>
                      <a:pt x="165754" y="209803"/>
                    </a:lnTo>
                    <a:lnTo>
                      <a:pt x="174415" y="78676"/>
                    </a:lnTo>
                    <a:lnTo>
                      <a:pt x="176654" y="57177"/>
                    </a:lnTo>
                    <a:lnTo>
                      <a:pt x="165191" y="16161"/>
                    </a:lnTo>
                    <a:lnTo>
                      <a:pt x="127725" y="1199"/>
                    </a:lnTo>
                    <a:lnTo>
                      <a:pt x="114162" y="0"/>
                    </a:lnTo>
                    <a:lnTo>
                      <a:pt x="60941" y="0"/>
                    </a:lnTo>
                    <a:close/>
                  </a:path>
                </a:pathLst>
              </a:custGeom>
              <a:solidFill>
                <a:srgbClr val="00B1EE"/>
              </a:solidFill>
              <a:ln w="9525">
                <a:noFill/>
                <a:round/>
                <a:headEnd/>
                <a:tailEnd/>
              </a:ln>
            </p:spPr>
            <p:txBody>
              <a:bodyPr lIns="0" tIns="0" rIns="0" bIns="0"/>
              <a:lstStyle/>
              <a:p>
                <a:endParaRPr lang="en-US"/>
              </a:p>
            </p:txBody>
          </p:sp>
        </p:grpSp>
        <p:cxnSp>
          <p:nvCxnSpPr>
            <p:cNvPr id="95" name="Straight Connector 94"/>
            <p:cNvCxnSpPr/>
            <p:nvPr/>
          </p:nvCxnSpPr>
          <p:spPr>
            <a:xfrm flipV="1">
              <a:off x="4800600" y="2819565"/>
              <a:ext cx="304800" cy="457310"/>
            </a:xfrm>
            <a:prstGeom prst="line">
              <a:avLst/>
            </a:prstGeom>
            <a:ln w="6350" cmpd="sng"/>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419600" y="2895783"/>
              <a:ext cx="381000" cy="381092"/>
            </a:xfrm>
            <a:prstGeom prst="line">
              <a:avLst/>
            </a:prstGeom>
            <a:ln w="6350" cmpd="sng"/>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4800600" y="2743347"/>
              <a:ext cx="0" cy="533528"/>
            </a:xfrm>
            <a:prstGeom prst="line">
              <a:avLst/>
            </a:prstGeom>
            <a:ln w="6350" cmpd="sng"/>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4648200" y="3353093"/>
              <a:ext cx="76200" cy="304873"/>
            </a:xfrm>
            <a:prstGeom prst="line">
              <a:avLst/>
            </a:prstGeom>
            <a:ln w="6350" cmpd="sng"/>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V="1">
              <a:off x="4114800" y="3048220"/>
              <a:ext cx="1295400" cy="381092"/>
            </a:xfrm>
            <a:prstGeom prst="line">
              <a:avLst/>
            </a:prstGeom>
            <a:ln w="6350" cmpd="sng"/>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4191000" y="2972002"/>
              <a:ext cx="1066800" cy="609747"/>
            </a:xfrm>
            <a:prstGeom prst="line">
              <a:avLst/>
            </a:prstGeom>
            <a:ln w="6350" cmpd="sng"/>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4343400" y="3276875"/>
              <a:ext cx="381000" cy="304873"/>
            </a:xfrm>
            <a:prstGeom prst="line">
              <a:avLst/>
            </a:prstGeom>
            <a:ln w="6350" cmpd="sng"/>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4800600" y="3353093"/>
              <a:ext cx="152400" cy="304873"/>
            </a:xfrm>
            <a:prstGeom prst="line">
              <a:avLst/>
            </a:prstGeom>
            <a:ln w="6350" cmpd="sng"/>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4800600" y="3276875"/>
              <a:ext cx="685800" cy="76218"/>
            </a:xfrm>
            <a:prstGeom prst="line">
              <a:avLst/>
            </a:prstGeom>
            <a:ln w="6350" cmpd="sng"/>
          </p:spPr>
          <p:style>
            <a:lnRef idx="2">
              <a:schemeClr val="accent1"/>
            </a:lnRef>
            <a:fillRef idx="0">
              <a:schemeClr val="accent1"/>
            </a:fillRef>
            <a:effectRef idx="1">
              <a:schemeClr val="accent1"/>
            </a:effectRef>
            <a:fontRef idx="minor">
              <a:schemeClr val="tx1"/>
            </a:fontRef>
          </p:style>
        </p:cxnSp>
        <p:sp>
          <p:nvSpPr>
            <p:cNvPr id="104" name="Oval 103"/>
            <p:cNvSpPr/>
            <p:nvPr/>
          </p:nvSpPr>
          <p:spPr>
            <a:xfrm>
              <a:off x="4495800" y="2972002"/>
              <a:ext cx="609600" cy="60974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80" name="object 10"/>
            <p:cNvSpPr>
              <a:spLocks noChangeArrowheads="1"/>
            </p:cNvSpPr>
            <p:nvPr/>
          </p:nvSpPr>
          <p:spPr bwMode="auto">
            <a:xfrm>
              <a:off x="4624014" y="3098894"/>
              <a:ext cx="353173" cy="355413"/>
            </a:xfrm>
            <a:prstGeom prst="rect">
              <a:avLst/>
            </a:prstGeom>
            <a:blipFill dpi="0" rotWithShape="1">
              <a:blip r:embed="rId4"/>
              <a:srcRect/>
              <a:stretch>
                <a:fillRect/>
              </a:stretch>
            </a:blipFill>
            <a:ln w="9525">
              <a:noFill/>
              <a:miter lim="800000"/>
              <a:headEnd/>
              <a:tailEnd/>
            </a:ln>
          </p:spPr>
          <p:txBody>
            <a:bodyPr lIns="0" tIns="0" rIns="0" bIns="0"/>
            <a:lstStyle/>
            <a:p>
              <a:endParaRPr lang="en-US" alt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3"/>
          <p:cNvSpPr>
            <a:spLocks noGrp="1"/>
          </p:cNvSpPr>
          <p:nvPr>
            <p:ph type="title" idx="4294967295"/>
          </p:nvPr>
        </p:nvSpPr>
        <p:spPr>
          <a:xfrm>
            <a:off x="381000" y="312117"/>
            <a:ext cx="8763000" cy="411163"/>
          </a:xfrm>
        </p:spPr>
        <p:txBody>
          <a:bodyPr lIns="91420" tIns="45711" rIns="91420" bIns="45711" anchor="ctr"/>
          <a:lstStyle/>
          <a:p>
            <a:r>
              <a:rPr lang="en-US" smtClean="0">
                <a:cs typeface="Arial" charset="0"/>
              </a:rPr>
              <a:t>Watson has been trained to be an Analyst</a:t>
            </a:r>
          </a:p>
        </p:txBody>
      </p:sp>
      <p:sp>
        <p:nvSpPr>
          <p:cNvPr id="43010" name="Content Placeholder 8"/>
          <p:cNvSpPr>
            <a:spLocks noGrp="1"/>
          </p:cNvSpPr>
          <p:nvPr>
            <p:ph idx="4294967295"/>
          </p:nvPr>
        </p:nvSpPr>
        <p:spPr>
          <a:xfrm>
            <a:off x="220663" y="1002026"/>
            <a:ext cx="8763000" cy="581025"/>
          </a:xfrm>
        </p:spPr>
        <p:txBody>
          <a:bodyPr lIns="91420" tIns="45711" rIns="91420" bIns="45711"/>
          <a:lstStyle/>
          <a:p>
            <a:pPr marL="341313" indent="-341313">
              <a:spcBef>
                <a:spcPts val="600"/>
              </a:spcBef>
              <a:buSzPct val="60000"/>
            </a:pPr>
            <a:r>
              <a:rPr lang="en-US" b="1" smtClean="0">
                <a:solidFill>
                  <a:schemeClr val="hlink"/>
                </a:solidFill>
                <a:cs typeface="Arial" charset="0"/>
              </a:rPr>
              <a:t>Performs complex linguistic analytics</a:t>
            </a:r>
          </a:p>
        </p:txBody>
      </p:sp>
      <p:sp>
        <p:nvSpPr>
          <p:cNvPr id="2" name="TextBox 1"/>
          <p:cNvSpPr txBox="1"/>
          <p:nvPr/>
        </p:nvSpPr>
        <p:spPr>
          <a:xfrm>
            <a:off x="591192" y="1711638"/>
            <a:ext cx="8400408" cy="461665"/>
          </a:xfrm>
          <a:prstGeom prst="rect">
            <a:avLst/>
          </a:prstGeom>
          <a:noFill/>
          <a:ln>
            <a:noFill/>
          </a:ln>
          <a:effectLst>
            <a:glow rad="101600">
              <a:schemeClr val="tx2">
                <a:lumMod val="40000"/>
                <a:lumOff val="60000"/>
                <a:alpha val="40000"/>
              </a:schemeClr>
            </a:glow>
            <a:outerShdw blurRad="127000" dist="127000" dir="2700000" algn="bl" rotWithShape="0">
              <a:schemeClr val="tx1">
                <a:lumMod val="65000"/>
                <a:lumOff val="35000"/>
                <a:alpha val="40000"/>
              </a:schemeClr>
            </a:outerShdw>
          </a:effectLst>
        </p:spPr>
        <p:txBody>
          <a:bodyPr>
            <a:spAutoFit/>
          </a:bodyPr>
          <a:lstStyle/>
          <a:p>
            <a:pPr>
              <a:defRPr/>
            </a:pPr>
            <a:r>
              <a:rPr lang="en-US" sz="2400" smtClean="0">
                <a:solidFill>
                  <a:srgbClr val="B07C7C"/>
                </a:solidFill>
                <a:latin typeface="American Typewriter"/>
                <a:ea typeface="ＭＳ Ｐゴシック" charset="0"/>
                <a:cs typeface="American Typewriter"/>
              </a:rPr>
              <a:t>"I </a:t>
            </a:r>
            <a:r>
              <a:rPr lang="en-US" sz="2400" dirty="0">
                <a:solidFill>
                  <a:srgbClr val="B07C7C"/>
                </a:solidFill>
                <a:latin typeface="American Typewriter"/>
                <a:ea typeface="ＭＳ Ｐゴシック" charset="0"/>
                <a:cs typeface="American Typewriter"/>
              </a:rPr>
              <a:t>love food, .., </a:t>
            </a:r>
            <a:r>
              <a:rPr lang="en-US" sz="2400" u="sng" dirty="0">
                <a:solidFill>
                  <a:srgbClr val="B07C7C"/>
                </a:solidFill>
                <a:latin typeface="American Typewriter"/>
                <a:ea typeface="ＭＳ Ｐゴシック" charset="0"/>
                <a:cs typeface="American Typewriter"/>
              </a:rPr>
              <a:t>with</a:t>
            </a:r>
            <a:r>
              <a:rPr lang="en-US" sz="2400" dirty="0">
                <a:solidFill>
                  <a:srgbClr val="B07C7C"/>
                </a:solidFill>
                <a:latin typeface="American Typewriter"/>
                <a:ea typeface="ＭＳ Ｐゴシック" charset="0"/>
                <a:cs typeface="American Typewriter"/>
              </a:rPr>
              <a:t> … </a:t>
            </a:r>
            <a:r>
              <a:rPr lang="en-US" sz="2400" u="sng" dirty="0">
                <a:solidFill>
                  <a:srgbClr val="B07C7C"/>
                </a:solidFill>
                <a:latin typeface="American Typewriter"/>
                <a:ea typeface="ＭＳ Ｐゴシック" charset="0"/>
                <a:cs typeface="American Typewriter"/>
              </a:rPr>
              <a:t>together</a:t>
            </a:r>
            <a:r>
              <a:rPr lang="en-US" sz="2400" dirty="0">
                <a:solidFill>
                  <a:srgbClr val="B07C7C"/>
                </a:solidFill>
                <a:latin typeface="American Typewriter"/>
                <a:ea typeface="ＭＳ Ｐゴシック" charset="0"/>
                <a:cs typeface="American Typewriter"/>
              </a:rPr>
              <a:t> we … </a:t>
            </a:r>
            <a:r>
              <a:rPr lang="en-US" sz="2400" u="sng" dirty="0">
                <a:solidFill>
                  <a:srgbClr val="B07C7C"/>
                </a:solidFill>
                <a:latin typeface="American Typewriter"/>
                <a:ea typeface="ＭＳ Ｐゴシック" charset="0"/>
                <a:cs typeface="American Typewriter"/>
              </a:rPr>
              <a:t>in</a:t>
            </a:r>
            <a:r>
              <a:rPr lang="en-US" sz="2400" dirty="0">
                <a:solidFill>
                  <a:srgbClr val="B07C7C"/>
                </a:solidFill>
                <a:latin typeface="American Typewriter"/>
                <a:ea typeface="ＭＳ Ｐゴシック" charset="0"/>
                <a:cs typeface="American Typewriter"/>
              </a:rPr>
              <a:t>… </a:t>
            </a:r>
            <a:r>
              <a:rPr lang="en-US" sz="2400">
                <a:solidFill>
                  <a:srgbClr val="B07C7C"/>
                </a:solidFill>
                <a:latin typeface="American Typewriter"/>
                <a:ea typeface="ＭＳ Ｐゴシック" charset="0"/>
                <a:cs typeface="American Typewriter"/>
              </a:rPr>
              <a:t>very…happy</a:t>
            </a:r>
            <a:r>
              <a:rPr lang="en-US" sz="2400" smtClean="0">
                <a:solidFill>
                  <a:srgbClr val="B07C7C"/>
                </a:solidFill>
                <a:latin typeface="American Typewriter"/>
                <a:ea typeface="ＭＳ Ｐゴシック" charset="0"/>
                <a:cs typeface="American Typewriter"/>
              </a:rPr>
              <a:t>."</a:t>
            </a:r>
            <a:endParaRPr lang="en-US" sz="2400" dirty="0">
              <a:solidFill>
                <a:srgbClr val="B07C7C"/>
              </a:solidFill>
              <a:latin typeface="American Typewriter"/>
              <a:ea typeface="ＭＳ Ｐゴシック" charset="0"/>
              <a:cs typeface="American Typewriter"/>
            </a:endParaRPr>
          </a:p>
        </p:txBody>
      </p:sp>
      <p:sp>
        <p:nvSpPr>
          <p:cNvPr id="7" name="TextBox 6"/>
          <p:cNvSpPr txBox="1"/>
          <p:nvPr/>
        </p:nvSpPr>
        <p:spPr>
          <a:xfrm>
            <a:off x="2667000" y="2822888"/>
            <a:ext cx="3522663" cy="457200"/>
          </a:xfrm>
          <a:prstGeom prst="rect">
            <a:avLst/>
          </a:prstGeom>
          <a:noFill/>
        </p:spPr>
        <p:txBody>
          <a:bodyPr wrap="none">
            <a:spAutoFit/>
          </a:bodyPr>
          <a:lstStyle/>
          <a:p>
            <a:pPr>
              <a:defRPr/>
            </a:pPr>
            <a:r>
              <a:rPr lang="en-US" sz="2400" dirty="0">
                <a:solidFill>
                  <a:schemeClr val="accent1">
                    <a:lumMod val="75000"/>
                  </a:schemeClr>
                </a:solidFill>
                <a:latin typeface="American Typewriter"/>
                <a:ea typeface="ＭＳ Ｐゴシック" charset="0"/>
                <a:cs typeface="American Typewriter"/>
              </a:rPr>
              <a:t>Word category: Inclusive</a:t>
            </a:r>
          </a:p>
        </p:txBody>
      </p:sp>
      <p:cxnSp>
        <p:nvCxnSpPr>
          <p:cNvPr id="11" name="Straight Arrow Connector 10"/>
          <p:cNvCxnSpPr>
            <a:endCxn id="7" idx="0"/>
          </p:cNvCxnSpPr>
          <p:nvPr/>
        </p:nvCxnSpPr>
        <p:spPr>
          <a:xfrm>
            <a:off x="2987675" y="2208526"/>
            <a:ext cx="1441450" cy="614362"/>
          </a:xfrm>
          <a:prstGeom prst="straightConnector1">
            <a:avLst/>
          </a:prstGeom>
          <a:ln>
            <a:solidFill>
              <a:srgbClr val="B07C7C"/>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562475" y="2208526"/>
            <a:ext cx="9525" cy="533400"/>
          </a:xfrm>
          <a:prstGeom prst="straightConnector1">
            <a:avLst/>
          </a:prstGeom>
          <a:ln>
            <a:solidFill>
              <a:srgbClr val="B07C7C"/>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endCxn id="7" idx="0"/>
          </p:cNvCxnSpPr>
          <p:nvPr/>
        </p:nvCxnSpPr>
        <p:spPr>
          <a:xfrm flipH="1">
            <a:off x="4429125" y="2203763"/>
            <a:ext cx="1301750" cy="619125"/>
          </a:xfrm>
          <a:prstGeom prst="straightConnector1">
            <a:avLst/>
          </a:prstGeom>
          <a:ln>
            <a:solidFill>
              <a:srgbClr val="B07C7C"/>
            </a:solidFill>
            <a:tailEnd type="arrow"/>
          </a:ln>
        </p:spPr>
        <p:style>
          <a:lnRef idx="2">
            <a:schemeClr val="accent1"/>
          </a:lnRef>
          <a:fillRef idx="0">
            <a:schemeClr val="accent1"/>
          </a:fillRef>
          <a:effectRef idx="1">
            <a:schemeClr val="accent1"/>
          </a:effectRef>
          <a:fontRef idx="minor">
            <a:schemeClr val="tx1"/>
          </a:fontRef>
        </p:style>
      </p:cxnSp>
      <p:sp>
        <p:nvSpPr>
          <p:cNvPr id="43018" name="TextBox 15"/>
          <p:cNvSpPr txBox="1">
            <a:spLocks noChangeArrowheads="1"/>
          </p:cNvSpPr>
          <p:nvPr/>
        </p:nvSpPr>
        <p:spPr bwMode="auto">
          <a:xfrm>
            <a:off x="3402013" y="3737288"/>
            <a:ext cx="2354262" cy="457200"/>
          </a:xfrm>
          <a:prstGeom prst="rect">
            <a:avLst/>
          </a:prstGeom>
          <a:noFill/>
          <a:ln w="9525">
            <a:noFill/>
            <a:miter lim="800000"/>
            <a:headEnd/>
            <a:tailEnd/>
          </a:ln>
        </p:spPr>
        <p:txBody>
          <a:bodyPr wrap="none">
            <a:spAutoFit/>
          </a:bodyPr>
          <a:lstStyle/>
          <a:p>
            <a:r>
              <a:rPr lang="en-US" sz="2400" b="1">
                <a:solidFill>
                  <a:srgbClr val="00B050"/>
                </a:solidFill>
                <a:latin typeface="American Typewriter"/>
                <a:ea typeface="American Typewriter"/>
                <a:cs typeface="American Typewriter"/>
              </a:rPr>
              <a:t>Agreeableness</a:t>
            </a:r>
          </a:p>
        </p:txBody>
      </p:sp>
      <p:cxnSp>
        <p:nvCxnSpPr>
          <p:cNvPr id="19" name="Straight Arrow Connector 18"/>
          <p:cNvCxnSpPr>
            <a:stCxn id="7" idx="2"/>
            <a:endCxn id="43018" idx="0"/>
          </p:cNvCxnSpPr>
          <p:nvPr/>
        </p:nvCxnSpPr>
        <p:spPr>
          <a:xfrm>
            <a:off x="4429125" y="3280088"/>
            <a:ext cx="150813" cy="457200"/>
          </a:xfrm>
          <a:prstGeom prst="straightConnector1">
            <a:avLst/>
          </a:prstGeom>
          <a:ln>
            <a:solidFill>
              <a:srgbClr val="B07C7C"/>
            </a:solidFill>
            <a:tailEnd type="arrow"/>
          </a:ln>
        </p:spPr>
        <p:style>
          <a:lnRef idx="2">
            <a:schemeClr val="accent1"/>
          </a:lnRef>
          <a:fillRef idx="0">
            <a:schemeClr val="accent1"/>
          </a:fillRef>
          <a:effectRef idx="1">
            <a:schemeClr val="accent1"/>
          </a:effectRef>
          <a:fontRef idx="minor">
            <a:schemeClr val="tx1"/>
          </a:fontRef>
        </p:style>
      </p:cxnSp>
      <p:sp>
        <p:nvSpPr>
          <p:cNvPr id="43020" name="Content Placeholder 8"/>
          <p:cNvSpPr txBox="1">
            <a:spLocks/>
          </p:cNvSpPr>
          <p:nvPr/>
        </p:nvSpPr>
        <p:spPr bwMode="auto">
          <a:xfrm>
            <a:off x="211138" y="4323076"/>
            <a:ext cx="8763000" cy="1143000"/>
          </a:xfrm>
          <a:prstGeom prst="rect">
            <a:avLst/>
          </a:prstGeom>
          <a:noFill/>
          <a:ln w="9525">
            <a:noFill/>
            <a:miter lim="800000"/>
            <a:headEnd/>
            <a:tailEnd/>
          </a:ln>
        </p:spPr>
        <p:txBody>
          <a:bodyPr lIns="91420" tIns="45711" rIns="91420" bIns="45711"/>
          <a:lstStyle/>
          <a:p>
            <a:pPr marL="341313" indent="-341313" eaLnBrk="0" hangingPunct="0">
              <a:spcBef>
                <a:spcPts val="600"/>
              </a:spcBef>
              <a:buSzPct val="60000"/>
              <a:buFont typeface="Arial" charset="0"/>
              <a:buChar char="•"/>
            </a:pPr>
            <a:r>
              <a:rPr lang="en-US" sz="2000" b="1">
                <a:ea typeface="MS PGothic" pitchFamily="34" charset="-128"/>
                <a:cs typeface="ヒラギノ角ゴ Pro W3"/>
              </a:rPr>
              <a:t>Analyzes hundreds of millions of documents in seconds, from social media and other enterprise sources</a:t>
            </a:r>
          </a:p>
          <a:p>
            <a:pPr marL="741363" lvl="1" indent="-284163" eaLnBrk="0" hangingPunct="0">
              <a:spcBef>
                <a:spcPts val="600"/>
              </a:spcBef>
              <a:buSzPct val="60000"/>
            </a:pPr>
            <a:r>
              <a:rPr lang="en-US">
                <a:ea typeface="MS PGothic" pitchFamily="34" charset="-128"/>
                <a:cs typeface="ヒラギノ角ゴ Pro W3"/>
              </a:rPr>
              <a:t>Hundreds of millions of people leave media </a:t>
            </a:r>
            <a:r>
              <a:rPr lang="en-US" smtClean="0">
                <a:ea typeface="MS PGothic" pitchFamily="34" charset="-128"/>
                <a:cs typeface="ヒラギノ角ゴ Pro W3"/>
              </a:rPr>
              <a:t>"footprints" </a:t>
            </a:r>
            <a:r>
              <a:rPr lang="en-US">
                <a:ea typeface="MS PGothic" pitchFamily="34" charset="-128"/>
                <a:cs typeface="ヒラギノ角ゴ Pro W3"/>
              </a:rPr>
              <a:t>within social media text</a:t>
            </a:r>
            <a:endParaRPr lang="en-US" b="1">
              <a:ea typeface="MS PGothic" pitchFamily="34" charset="-128"/>
              <a:cs typeface="ヒラギノ角ゴ Pro W3"/>
            </a:endParaRPr>
          </a:p>
          <a:p>
            <a:pPr marL="341313" indent="-341313" eaLnBrk="0" hangingPunct="0">
              <a:spcBef>
                <a:spcPts val="600"/>
              </a:spcBef>
              <a:buSzPct val="60000"/>
              <a:buFont typeface="Arial" charset="0"/>
              <a:buChar char="•"/>
            </a:pPr>
            <a:r>
              <a:rPr lang="en-US" sz="2000" b="1">
                <a:ea typeface="MS PGothic" pitchFamily="34" charset="-128"/>
                <a:cs typeface="ヒラギノ角ゴ Pro W3"/>
              </a:rPr>
              <a:t>Evaluate groups (segmentation) or individuals</a:t>
            </a:r>
          </a:p>
          <a:p>
            <a:pPr marL="341313" indent="-341313" eaLnBrk="0" hangingPunct="0">
              <a:spcBef>
                <a:spcPts val="600"/>
              </a:spcBef>
              <a:buSzPct val="60000"/>
              <a:buFont typeface="Arial" charset="0"/>
              <a:buChar char="•"/>
            </a:pPr>
            <a:r>
              <a:rPr lang="en-US" sz="2000" b="1">
                <a:ea typeface="MS PGothic" pitchFamily="34" charset="-128"/>
                <a:cs typeface="ヒラギノ角ゴ Pro W3"/>
              </a:rPr>
              <a:t>Also adapts text to portray a specific personality</a:t>
            </a:r>
          </a:p>
        </p:txBody>
      </p:sp>
      <p:sp>
        <p:nvSpPr>
          <p:cNvPr id="12" name="Rectangle 11"/>
          <p:cNvSpPr/>
          <p:nvPr/>
        </p:nvSpPr>
        <p:spPr>
          <a:xfrm>
            <a:off x="457200" y="1670363"/>
            <a:ext cx="8153400" cy="25288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idx="4294967295"/>
          </p:nvPr>
        </p:nvSpPr>
        <p:spPr>
          <a:xfrm>
            <a:off x="439738" y="368504"/>
            <a:ext cx="8229600" cy="579438"/>
          </a:xfrm>
        </p:spPr>
        <p:txBody>
          <a:bodyPr/>
          <a:lstStyle/>
          <a:p>
            <a:r>
              <a:rPr lang="en-US" dirty="0" smtClean="0">
                <a:cs typeface="ヒラギノ角ゴ Pro W3"/>
              </a:rPr>
              <a:t>Discovering with </a:t>
            </a:r>
            <a:r>
              <a:rPr lang="en-US" dirty="0">
                <a:cs typeface="ヒラギノ角ゴ Pro W3"/>
              </a:rPr>
              <a:t>Personality Insights </a:t>
            </a:r>
            <a:endParaRPr lang="en-US" dirty="0" smtClean="0">
              <a:cs typeface="ヒラギノ角ゴ Pro W3"/>
            </a:endParaRPr>
          </a:p>
        </p:txBody>
      </p:sp>
      <p:pic>
        <p:nvPicPr>
          <p:cNvPr id="34818" name="Picture 10"/>
          <p:cNvPicPr>
            <a:picLocks noChangeAspect="1" noChangeArrowheads="1"/>
          </p:cNvPicPr>
          <p:nvPr/>
        </p:nvPicPr>
        <p:blipFill>
          <a:blip r:embed="rId3"/>
          <a:srcRect/>
          <a:stretch>
            <a:fillRect/>
          </a:stretch>
        </p:blipFill>
        <p:spPr bwMode="auto">
          <a:xfrm>
            <a:off x="474663" y="1436347"/>
            <a:ext cx="3322637" cy="2143125"/>
          </a:xfrm>
          <a:prstGeom prst="rect">
            <a:avLst/>
          </a:prstGeom>
          <a:noFill/>
          <a:ln w="38100" cmpd="thinThick">
            <a:solidFill>
              <a:schemeClr val="hlink"/>
            </a:solidFill>
            <a:miter lim="800000"/>
            <a:headEnd/>
            <a:tailEnd/>
          </a:ln>
        </p:spPr>
      </p:pic>
      <p:sp>
        <p:nvSpPr>
          <p:cNvPr id="50187" name="Rectangle 11"/>
          <p:cNvSpPr>
            <a:spLocks noChangeArrowheads="1"/>
          </p:cNvSpPr>
          <p:nvPr/>
        </p:nvSpPr>
        <p:spPr bwMode="auto">
          <a:xfrm>
            <a:off x="636588" y="1017247"/>
            <a:ext cx="3016250" cy="36671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a:solidFill>
                  <a:schemeClr val="hlink"/>
                </a:solidFill>
                <a:cs typeface="ヒラギノ角ゴ Pro W3"/>
              </a:rPr>
              <a:t>Discovering Characteristics </a:t>
            </a:r>
          </a:p>
        </p:txBody>
      </p:sp>
      <p:grpSp>
        <p:nvGrpSpPr>
          <p:cNvPr id="3" name="Group 23"/>
          <p:cNvGrpSpPr>
            <a:grpSpLocks/>
          </p:cNvGrpSpPr>
          <p:nvPr/>
        </p:nvGrpSpPr>
        <p:grpSpPr bwMode="auto">
          <a:xfrm>
            <a:off x="638175" y="3273084"/>
            <a:ext cx="3065463" cy="339725"/>
            <a:chOff x="168" y="2391"/>
            <a:chExt cx="1822" cy="214"/>
          </a:xfrm>
        </p:grpSpPr>
        <p:sp>
          <p:nvSpPr>
            <p:cNvPr id="50189" name="Text Box 13"/>
            <p:cNvSpPr txBox="1">
              <a:spLocks noChangeArrowheads="1"/>
            </p:cNvSpPr>
            <p:nvPr/>
          </p:nvSpPr>
          <p:spPr bwMode="auto">
            <a:xfrm>
              <a:off x="1458" y="2413"/>
              <a:ext cx="532" cy="192"/>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defRPr/>
              </a:pPr>
              <a:r>
                <a:rPr lang="en-US" sz="1400">
                  <a:solidFill>
                    <a:schemeClr val="hlink"/>
                  </a:solidFill>
                </a:rPr>
                <a:t>OCEAN</a:t>
              </a:r>
            </a:p>
          </p:txBody>
        </p:sp>
        <p:sp>
          <p:nvSpPr>
            <p:cNvPr id="50190" name="Text Box 14"/>
            <p:cNvSpPr txBox="1">
              <a:spLocks noChangeArrowheads="1"/>
            </p:cNvSpPr>
            <p:nvPr/>
          </p:nvSpPr>
          <p:spPr bwMode="auto">
            <a:xfrm>
              <a:off x="168" y="2391"/>
              <a:ext cx="532" cy="192"/>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defRPr/>
              </a:pPr>
              <a:r>
                <a:rPr lang="en-US" sz="1400" dirty="0">
                  <a:solidFill>
                    <a:schemeClr val="hlink"/>
                  </a:solidFill>
                </a:rPr>
                <a:t>BIG 5</a:t>
              </a:r>
            </a:p>
          </p:txBody>
        </p:sp>
      </p:grpSp>
      <p:sp>
        <p:nvSpPr>
          <p:cNvPr id="50192" name="Rectangle 16"/>
          <p:cNvSpPr>
            <a:spLocks noChangeArrowheads="1"/>
          </p:cNvSpPr>
          <p:nvPr/>
        </p:nvSpPr>
        <p:spPr bwMode="auto">
          <a:xfrm>
            <a:off x="5872163" y="1055347"/>
            <a:ext cx="2305050" cy="36671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a:solidFill>
                  <a:schemeClr val="hlink"/>
                </a:solidFill>
              </a:rPr>
              <a:t>Basic Human Values</a:t>
            </a:r>
          </a:p>
        </p:txBody>
      </p:sp>
      <p:sp>
        <p:nvSpPr>
          <p:cNvPr id="50193" name="Rectangle 17"/>
          <p:cNvSpPr>
            <a:spLocks noChangeArrowheads="1"/>
          </p:cNvSpPr>
          <p:nvPr/>
        </p:nvSpPr>
        <p:spPr bwMode="auto">
          <a:xfrm>
            <a:off x="5537200" y="3736634"/>
            <a:ext cx="3041650" cy="366713"/>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a:solidFill>
                  <a:schemeClr val="hlink"/>
                </a:solidFill>
              </a:rPr>
              <a:t>Fundamental Human Needs</a:t>
            </a:r>
          </a:p>
        </p:txBody>
      </p:sp>
      <p:pic>
        <p:nvPicPr>
          <p:cNvPr id="34823" name="Picture 8" descr="Plutchik-wheel"/>
          <p:cNvPicPr>
            <a:picLocks noChangeAspect="1" noChangeArrowheads="1"/>
          </p:cNvPicPr>
          <p:nvPr/>
        </p:nvPicPr>
        <p:blipFill>
          <a:blip r:embed="rId4"/>
          <a:srcRect/>
          <a:stretch>
            <a:fillRect/>
          </a:stretch>
        </p:blipFill>
        <p:spPr bwMode="auto">
          <a:xfrm>
            <a:off x="450850" y="4158909"/>
            <a:ext cx="3330575" cy="2173288"/>
          </a:xfrm>
          <a:prstGeom prst="rect">
            <a:avLst/>
          </a:prstGeom>
          <a:solidFill>
            <a:schemeClr val="tx1"/>
          </a:solidFill>
          <a:ln w="38100" cmpd="thinThick">
            <a:solidFill>
              <a:schemeClr val="hlink"/>
            </a:solidFill>
            <a:miter lim="800000"/>
            <a:headEnd/>
            <a:tailEnd/>
          </a:ln>
        </p:spPr>
      </p:pic>
      <p:sp>
        <p:nvSpPr>
          <p:cNvPr id="50196" name="Rectangle 20"/>
          <p:cNvSpPr>
            <a:spLocks noChangeArrowheads="1"/>
          </p:cNvSpPr>
          <p:nvPr/>
        </p:nvSpPr>
        <p:spPr bwMode="auto">
          <a:xfrm>
            <a:off x="596900" y="3774734"/>
            <a:ext cx="2762250" cy="366713"/>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dirty="0">
                <a:solidFill>
                  <a:schemeClr val="hlink"/>
                </a:solidFill>
              </a:rPr>
              <a:t>Emotional Style Modeling</a:t>
            </a:r>
          </a:p>
        </p:txBody>
      </p:sp>
      <p:pic>
        <p:nvPicPr>
          <p:cNvPr id="34825" name="Picture 2"/>
          <p:cNvPicPr>
            <a:picLocks noChangeAspect="1" noChangeArrowheads="1"/>
          </p:cNvPicPr>
          <p:nvPr/>
        </p:nvPicPr>
        <p:blipFill>
          <a:blip r:embed="rId5"/>
          <a:srcRect/>
          <a:stretch>
            <a:fillRect/>
          </a:stretch>
        </p:blipFill>
        <p:spPr bwMode="auto">
          <a:xfrm>
            <a:off x="5029200" y="1453809"/>
            <a:ext cx="3867150" cy="2124075"/>
          </a:xfrm>
          <a:prstGeom prst="rect">
            <a:avLst/>
          </a:prstGeom>
          <a:noFill/>
          <a:ln w="38100" cmpd="thinThick">
            <a:solidFill>
              <a:schemeClr val="hlink"/>
            </a:solidFill>
            <a:miter lim="800000"/>
            <a:headEnd/>
            <a:tailEnd/>
          </a:ln>
        </p:spPr>
      </p:pic>
      <p:pic>
        <p:nvPicPr>
          <p:cNvPr id="34826" name="Picture 22"/>
          <p:cNvPicPr>
            <a:picLocks noChangeAspect="1" noChangeArrowheads="1"/>
          </p:cNvPicPr>
          <p:nvPr/>
        </p:nvPicPr>
        <p:blipFill>
          <a:blip r:embed="rId6"/>
          <a:srcRect/>
          <a:stretch>
            <a:fillRect/>
          </a:stretch>
        </p:blipFill>
        <p:spPr bwMode="auto">
          <a:xfrm>
            <a:off x="5059363" y="4100172"/>
            <a:ext cx="3902075" cy="2220912"/>
          </a:xfrm>
          <a:prstGeom prst="rect">
            <a:avLst/>
          </a:prstGeom>
          <a:noFill/>
          <a:ln w="38100" cmpd="thinThick">
            <a:solidFill>
              <a:schemeClr val="hlink"/>
            </a:solidFill>
            <a:miter lim="800000"/>
            <a:headEnd/>
            <a:tailEnd/>
          </a:ln>
        </p:spPr>
      </p:pic>
      <p:sp>
        <p:nvSpPr>
          <p:cNvPr id="29710" name="Rectangle 14"/>
          <p:cNvSpPr>
            <a:spLocks noChangeArrowheads="1"/>
          </p:cNvSpPr>
          <p:nvPr/>
        </p:nvSpPr>
        <p:spPr bwMode="auto">
          <a:xfrm>
            <a:off x="2662238" y="6065497"/>
            <a:ext cx="1190625" cy="30480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eaLnBrk="0" hangingPunct="0">
              <a:spcBef>
                <a:spcPct val="30000"/>
              </a:spcBef>
              <a:defRPr/>
            </a:pPr>
            <a:r>
              <a:rPr lang="en-US" sz="1400">
                <a:solidFill>
                  <a:schemeClr val="hlink"/>
                </a:solidFill>
              </a:rPr>
              <a:t>[Plutchik </a:t>
            </a:r>
            <a:r>
              <a:rPr lang="en-US" altLang="ja-JP" sz="1400">
                <a:solidFill>
                  <a:schemeClr val="hlink"/>
                </a:solidFill>
              </a:rPr>
              <a:t>‘11]</a:t>
            </a:r>
            <a:endParaRPr lang="en-US" sz="1400">
              <a:solidFill>
                <a:schemeClr val="hlink"/>
              </a:solidFill>
            </a:endParaRPr>
          </a:p>
        </p:txBody>
      </p:sp>
      <p:sp>
        <p:nvSpPr>
          <p:cNvPr id="2" name="Slide Number Placeholder 1"/>
          <p:cNvSpPr>
            <a:spLocks noGrp="1"/>
          </p:cNvSpPr>
          <p:nvPr>
            <p:ph type="sldNum" sz="quarter" idx="11"/>
          </p:nvPr>
        </p:nvSpPr>
        <p:spPr>
          <a:xfrm>
            <a:off x="6962775" y="6125822"/>
            <a:ext cx="2133600" cy="244475"/>
          </a:xfrm>
        </p:spPr>
        <p:txBody>
          <a:bodyPr/>
          <a:lstStyle/>
          <a:p>
            <a:pPr>
              <a:defRPr/>
            </a:pPr>
            <a:r>
              <a:rPr lang="en-US" altLang="en-US" dirty="0" smtClean="0"/>
              <a:t>  </a:t>
            </a:r>
          </a:p>
          <a:p>
            <a:pPr>
              <a:defRPr/>
            </a:pPr>
            <a:fld id="{EDEBB90C-5FAA-46D9-B8B2-8ECFE3FBC025}" type="slidenum">
              <a:rPr lang="en-US" altLang="en-US" smtClean="0"/>
              <a:pPr>
                <a:defRPr/>
              </a:pPr>
              <a:t>31</a:t>
            </a:fld>
            <a:endParaRPr lang="en-US"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3" descr="Screen Shot 2014-02-16 at 9.30.50 AM.png"/>
          <p:cNvPicPr>
            <a:picLocks noChangeAspect="1"/>
          </p:cNvPicPr>
          <p:nvPr/>
        </p:nvPicPr>
        <p:blipFill>
          <a:blip r:embed="rId3"/>
          <a:srcRect/>
          <a:stretch>
            <a:fillRect/>
          </a:stretch>
        </p:blipFill>
        <p:spPr bwMode="auto">
          <a:xfrm>
            <a:off x="261938" y="1352598"/>
            <a:ext cx="5778500" cy="5113337"/>
          </a:xfrm>
          <a:prstGeom prst="rect">
            <a:avLst/>
          </a:prstGeom>
          <a:noFill/>
          <a:ln w="57150" cmpd="thinThick">
            <a:solidFill>
              <a:schemeClr val="hlink"/>
            </a:solidFill>
            <a:miter lim="800000"/>
            <a:headEnd/>
            <a:tailEnd/>
          </a:ln>
        </p:spPr>
      </p:pic>
      <p:sp>
        <p:nvSpPr>
          <p:cNvPr id="36866" name="Rectangle 2"/>
          <p:cNvSpPr>
            <a:spLocks noGrp="1" noChangeArrowheads="1"/>
          </p:cNvSpPr>
          <p:nvPr>
            <p:ph type="title" idx="4294967295"/>
          </p:nvPr>
        </p:nvSpPr>
        <p:spPr>
          <a:xfrm>
            <a:off x="469900" y="229676"/>
            <a:ext cx="8229600" cy="579438"/>
          </a:xfrm>
        </p:spPr>
        <p:txBody>
          <a:bodyPr/>
          <a:lstStyle/>
          <a:p>
            <a:r>
              <a:rPr lang="en-US" sz="2900" b="0" dirty="0" smtClean="0">
                <a:latin typeface="Century Gothic" pitchFamily="34" charset="0"/>
                <a:cs typeface="ヒラギノ角ゴ Pro W3"/>
              </a:rPr>
              <a:t>Example of a Customer Portrait</a:t>
            </a:r>
          </a:p>
        </p:txBody>
      </p:sp>
      <p:pic>
        <p:nvPicPr>
          <p:cNvPr id="36867" name="Picture 6"/>
          <p:cNvPicPr>
            <a:picLocks noChangeAspect="1" noChangeArrowheads="1"/>
          </p:cNvPicPr>
          <p:nvPr/>
        </p:nvPicPr>
        <p:blipFill>
          <a:blip r:embed="rId4"/>
          <a:srcRect/>
          <a:stretch>
            <a:fillRect/>
          </a:stretch>
        </p:blipFill>
        <p:spPr bwMode="auto">
          <a:xfrm>
            <a:off x="2835275" y="3567160"/>
            <a:ext cx="766763" cy="593725"/>
          </a:xfrm>
          <a:prstGeom prst="rect">
            <a:avLst/>
          </a:prstGeom>
          <a:noFill/>
          <a:ln w="9525">
            <a:noFill/>
            <a:miter lim="800000"/>
            <a:headEnd/>
            <a:tailEnd/>
          </a:ln>
        </p:spPr>
      </p:pic>
      <p:sp>
        <p:nvSpPr>
          <p:cNvPr id="41989" name="Text Box 5"/>
          <p:cNvSpPr txBox="1">
            <a:spLocks noChangeArrowheads="1"/>
          </p:cNvSpPr>
          <p:nvPr/>
        </p:nvSpPr>
        <p:spPr bwMode="auto">
          <a:xfrm>
            <a:off x="428624" y="1944735"/>
            <a:ext cx="2509647" cy="707886"/>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spcBef>
                <a:spcPct val="50000"/>
              </a:spcBef>
              <a:defRPr/>
            </a:pPr>
            <a:r>
              <a:rPr lang="en-US" sz="2000" b="1" dirty="0">
                <a:solidFill>
                  <a:schemeClr val="hlink"/>
                </a:solidFill>
              </a:rPr>
              <a:t>Starting </a:t>
            </a:r>
            <a:r>
              <a:rPr lang="en-US" sz="2000" b="1" dirty="0" smtClean="0">
                <a:solidFill>
                  <a:schemeClr val="hlink"/>
                </a:solidFill>
              </a:rPr>
              <a:t>Point:     52 traits &amp; facets </a:t>
            </a:r>
            <a:endParaRPr lang="en-US" sz="2000" b="1" dirty="0">
              <a:solidFill>
                <a:schemeClr val="hlink"/>
              </a:solidFill>
            </a:endParaRPr>
          </a:p>
        </p:txBody>
      </p:sp>
      <p:pic>
        <p:nvPicPr>
          <p:cNvPr id="36869" name="Picture 6"/>
          <p:cNvPicPr>
            <a:picLocks noChangeAspect="1" noChangeArrowheads="1"/>
          </p:cNvPicPr>
          <p:nvPr/>
        </p:nvPicPr>
        <p:blipFill>
          <a:blip r:embed="rId5"/>
          <a:srcRect/>
          <a:stretch>
            <a:fillRect/>
          </a:stretch>
        </p:blipFill>
        <p:spPr bwMode="auto">
          <a:xfrm>
            <a:off x="6296025" y="1578677"/>
            <a:ext cx="2695575" cy="4781550"/>
          </a:xfrm>
          <a:prstGeom prst="rect">
            <a:avLst/>
          </a:prstGeom>
          <a:noFill/>
          <a:ln w="57150" cmpd="thinThick">
            <a:solidFill>
              <a:schemeClr val="accent1"/>
            </a:solidFill>
            <a:miter lim="800000"/>
            <a:headEnd/>
            <a:tailEnd/>
          </a:ln>
        </p:spPr>
      </p:pic>
      <p:sp>
        <p:nvSpPr>
          <p:cNvPr id="72711" name="Text Box 7"/>
          <p:cNvSpPr txBox="1">
            <a:spLocks noChangeArrowheads="1"/>
          </p:cNvSpPr>
          <p:nvPr/>
        </p:nvSpPr>
        <p:spPr bwMode="auto">
          <a:xfrm>
            <a:off x="6409372" y="1026942"/>
            <a:ext cx="2468880" cy="369332"/>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spcBef>
                <a:spcPct val="50000"/>
              </a:spcBef>
              <a:defRPr/>
            </a:pPr>
            <a:r>
              <a:rPr lang="en-US" dirty="0"/>
              <a:t>API output </a:t>
            </a:r>
            <a:r>
              <a:rPr lang="en-US"/>
              <a:t>in </a:t>
            </a:r>
            <a:r>
              <a:rPr lang="en-US" smtClean="0"/>
              <a:t>JSON</a:t>
            </a:r>
            <a:endParaRPr lang="en-US" dirty="0"/>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txBox="1">
            <a:spLocks noGrp="1"/>
          </p:cNvSpPr>
          <p:nvPr/>
        </p:nvSpPr>
        <p:spPr bwMode="auto">
          <a:xfrm>
            <a:off x="6654800" y="6330950"/>
            <a:ext cx="2133600" cy="244475"/>
          </a:xfrm>
          <a:prstGeom prst="rect">
            <a:avLst/>
          </a:prstGeom>
          <a:noFill/>
          <a:extLst>
            <a:ext uri="{FAA26D3D-D897-4be2-8F04-BA451C77F1D7}"/>
          </a:extLst>
        </p:spPr>
        <p:txBody>
          <a:bodyPr lIns="0" tIns="0" rIns="0" bIns="0"/>
          <a:lstStyle/>
          <a:p>
            <a:pPr algn="r">
              <a:defRPr/>
            </a:pPr>
            <a:r>
              <a:rPr lang="en-US" altLang="en-US" sz="1100">
                <a:latin typeface="Arial" pitchFamily="34" charset="0"/>
                <a:ea typeface="ヒラギノ角ゴ Pro W3" pitchFamily="120" charset="-128"/>
                <a:cs typeface="+mn-cs"/>
              </a:rPr>
              <a:t>  </a:t>
            </a:r>
          </a:p>
          <a:p>
            <a:pPr algn="r">
              <a:defRPr/>
            </a:pPr>
            <a:fld id="{C3C4ECE4-1E7D-4503-B419-480064FB3094}" type="slidenum">
              <a:rPr lang="en-US" altLang="en-US" sz="1100">
                <a:latin typeface="Arial" pitchFamily="34" charset="0"/>
                <a:ea typeface="ヒラギノ角ゴ Pro W3" pitchFamily="120" charset="-128"/>
                <a:cs typeface="+mn-cs"/>
              </a:rPr>
              <a:pPr algn="r">
                <a:defRPr/>
              </a:pPr>
              <a:t>33</a:t>
            </a:fld>
            <a:endParaRPr lang="en-US" altLang="en-US" sz="1100">
              <a:latin typeface="Arial" pitchFamily="34" charset="0"/>
              <a:ea typeface="ヒラギノ角ゴ Pro W3" pitchFamily="120" charset="-128"/>
              <a:cs typeface="+mn-cs"/>
            </a:endParaRPr>
          </a:p>
        </p:txBody>
      </p:sp>
      <p:sp>
        <p:nvSpPr>
          <p:cNvPr id="23554" name="Title 2"/>
          <p:cNvSpPr>
            <a:spLocks noGrp="1"/>
          </p:cNvSpPr>
          <p:nvPr>
            <p:ph type="title" idx="4294967295"/>
          </p:nvPr>
        </p:nvSpPr>
        <p:spPr>
          <a:xfrm>
            <a:off x="457200" y="374357"/>
            <a:ext cx="8229600" cy="579437"/>
          </a:xfrm>
        </p:spPr>
        <p:txBody>
          <a:bodyPr/>
          <a:lstStyle/>
          <a:p>
            <a:r>
              <a:rPr lang="en-US" sz="2400" smtClean="0">
                <a:cs typeface="ヒラギノ角ゴ Pro W3"/>
              </a:rPr>
              <a:t>Benefits of Watson Cognitive Services to End User</a:t>
            </a:r>
          </a:p>
        </p:txBody>
      </p:sp>
      <p:sp>
        <p:nvSpPr>
          <p:cNvPr id="23555" name="Text Placeholder 3"/>
          <p:cNvSpPr>
            <a:spLocks noGrp="1"/>
          </p:cNvSpPr>
          <p:nvPr>
            <p:ph type="body" idx="4294967295"/>
          </p:nvPr>
        </p:nvSpPr>
        <p:spPr>
          <a:xfrm>
            <a:off x="457201" y="1244307"/>
            <a:ext cx="8261130" cy="4235450"/>
          </a:xfrm>
        </p:spPr>
        <p:txBody>
          <a:bodyPr/>
          <a:lstStyle/>
          <a:p>
            <a:pPr marL="231775" indent="-231775"/>
            <a:r>
              <a:rPr lang="en-US" sz="2800" smtClean="0">
                <a:cs typeface="ヒラギノ角ゴ Pro W3"/>
              </a:rPr>
              <a:t>Understands me</a:t>
            </a:r>
          </a:p>
          <a:p>
            <a:pPr marL="231775" indent="-231775"/>
            <a:r>
              <a:rPr lang="en-US" sz="2800" smtClean="0">
                <a:cs typeface="ヒラギノ角ゴ Pro W3"/>
              </a:rPr>
              <a:t>Engages me</a:t>
            </a:r>
          </a:p>
          <a:p>
            <a:pPr marL="231775" indent="-231775"/>
            <a:r>
              <a:rPr lang="en-US" sz="2800" smtClean="0">
                <a:cs typeface="ヒラギノ角ゴ Pro W3"/>
              </a:rPr>
              <a:t>Learns and improves over time</a:t>
            </a:r>
          </a:p>
          <a:p>
            <a:pPr marL="231775" indent="-231775"/>
            <a:r>
              <a:rPr lang="en-US" sz="2800" smtClean="0">
                <a:cs typeface="ヒラギノ角ゴ Pro W3"/>
              </a:rPr>
              <a:t>Helps me discover</a:t>
            </a:r>
          </a:p>
          <a:p>
            <a:pPr marL="231775" indent="-231775"/>
            <a:r>
              <a:rPr lang="en-US" sz="2800" smtClean="0">
                <a:cs typeface="ヒラギノ角ゴ Pro W3"/>
              </a:rPr>
              <a:t>Establishes trust</a:t>
            </a:r>
          </a:p>
          <a:p>
            <a:pPr marL="231775" indent="-231775"/>
            <a:r>
              <a:rPr lang="en-US" sz="2800" smtClean="0">
                <a:cs typeface="ヒラギノ角ゴ Pro W3"/>
              </a:rPr>
              <a:t>Has endless capacity for insight</a:t>
            </a:r>
          </a:p>
          <a:p>
            <a:pPr marL="231775" indent="-231775"/>
            <a:r>
              <a:rPr lang="en-US" sz="2800" smtClean="0">
                <a:cs typeface="ヒラギノ角ゴ Pro W3"/>
              </a:rPr>
              <a:t>Operates in a timely fashion on </a:t>
            </a:r>
            <a:br>
              <a:rPr lang="en-US" sz="2800" smtClean="0">
                <a:cs typeface="ヒラギノ角ゴ Pro W3"/>
              </a:rPr>
            </a:br>
            <a:r>
              <a:rPr lang="en-US" sz="2800" smtClean="0">
                <a:cs typeface="ヒラギノ角ゴ Pro W3"/>
              </a:rPr>
              <a:t>     big volumes of data (noisy social media)</a:t>
            </a:r>
          </a:p>
          <a:p>
            <a:pPr marL="231775" indent="-231775"/>
            <a:r>
              <a:rPr lang="en-US" sz="2800" smtClean="0">
                <a:cs typeface="ヒラギノ角ゴ Pro W3"/>
              </a:rPr>
              <a:t>Provides to you only the most relevant information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7" name="Title 1"/>
          <p:cNvSpPr>
            <a:spLocks noGrp="1"/>
          </p:cNvSpPr>
          <p:nvPr>
            <p:ph type="title"/>
          </p:nvPr>
        </p:nvSpPr>
        <p:spPr>
          <a:xfrm>
            <a:off x="133833" y="365220"/>
            <a:ext cx="8786813" cy="769937"/>
          </a:xfrm>
        </p:spPr>
        <p:txBody>
          <a:bodyPr/>
          <a:lstStyle/>
          <a:p>
            <a:r>
              <a:rPr lang="en-US" altLang="en-US" sz="2000" dirty="0" smtClean="0">
                <a:latin typeface="Arial" pitchFamily="34" charset="0"/>
              </a:rPr>
              <a:t>Reusable services form the basis for all Watson cognitive solutions</a:t>
            </a:r>
          </a:p>
        </p:txBody>
      </p:sp>
      <p:grpSp>
        <p:nvGrpSpPr>
          <p:cNvPr id="2" name="Group 1"/>
          <p:cNvGrpSpPr/>
          <p:nvPr/>
        </p:nvGrpSpPr>
        <p:grpSpPr>
          <a:xfrm>
            <a:off x="454025" y="1263854"/>
            <a:ext cx="8308975" cy="4572000"/>
            <a:chOff x="377825" y="1042988"/>
            <a:chExt cx="8399463" cy="5308600"/>
          </a:xfrm>
        </p:grpSpPr>
        <p:sp>
          <p:nvSpPr>
            <p:cNvPr id="7" name="Rectangle 6"/>
            <p:cNvSpPr/>
            <p:nvPr/>
          </p:nvSpPr>
          <p:spPr>
            <a:xfrm>
              <a:off x="377825" y="1042988"/>
              <a:ext cx="8399463" cy="5308600"/>
            </a:xfrm>
            <a:prstGeom prst="rect">
              <a:avLst/>
            </a:prstGeom>
            <a:solidFill>
              <a:srgbClr val="74B123"/>
            </a:soli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a:solidFill>
                  <a:srgbClr val="FFFFFF"/>
                </a:solidFill>
                <a:latin typeface="Arial"/>
                <a:ea typeface="ヒラギノ角ゴ Pro W3"/>
              </a:endParaRPr>
            </a:p>
          </p:txBody>
        </p:sp>
        <p:sp>
          <p:nvSpPr>
            <p:cNvPr id="8" name="Rectangle 7"/>
            <p:cNvSpPr/>
            <p:nvPr/>
          </p:nvSpPr>
          <p:spPr>
            <a:xfrm>
              <a:off x="547688" y="3394075"/>
              <a:ext cx="8153400" cy="2822575"/>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a:solidFill>
                  <a:srgbClr val="FFFFFF"/>
                </a:solidFill>
                <a:latin typeface="Arial"/>
                <a:ea typeface="ヒラギノ角ゴ Pro W3"/>
              </a:endParaRPr>
            </a:p>
          </p:txBody>
        </p:sp>
        <p:sp>
          <p:nvSpPr>
            <p:cNvPr id="9" name="Rectangle 8"/>
            <p:cNvSpPr/>
            <p:nvPr/>
          </p:nvSpPr>
          <p:spPr>
            <a:xfrm>
              <a:off x="722313" y="3797300"/>
              <a:ext cx="1371600" cy="1828800"/>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10" name="Rectangle 9"/>
            <p:cNvSpPr/>
            <p:nvPr/>
          </p:nvSpPr>
          <p:spPr>
            <a:xfrm>
              <a:off x="536575" y="1133475"/>
              <a:ext cx="5165725" cy="2152650"/>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a:solidFill>
                  <a:srgbClr val="FFFFFF"/>
                </a:solidFill>
                <a:latin typeface="Arial"/>
                <a:ea typeface="ヒラギノ角ゴ Pro W3"/>
              </a:endParaRPr>
            </a:p>
          </p:txBody>
        </p:sp>
        <p:sp>
          <p:nvSpPr>
            <p:cNvPr id="11" name="Rectangle 10"/>
            <p:cNvSpPr/>
            <p:nvPr/>
          </p:nvSpPr>
          <p:spPr>
            <a:xfrm>
              <a:off x="814388" y="4267200"/>
              <a:ext cx="1219200" cy="333375"/>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12" name="Rectangle 11"/>
            <p:cNvSpPr/>
            <p:nvPr/>
          </p:nvSpPr>
          <p:spPr>
            <a:xfrm>
              <a:off x="814388" y="5189538"/>
              <a:ext cx="1219200" cy="334962"/>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pic>
          <p:nvPicPr>
            <p:cNvPr id="15368" name="Picture 2" descr="IBMWatson_blu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4838" y="1220788"/>
              <a:ext cx="1042987"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9" name="Picture 2" descr="IBMWatson_blu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188" y="3460750"/>
              <a:ext cx="1042987"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70" name="TextBox 34"/>
            <p:cNvSpPr txBox="1">
              <a:spLocks noChangeArrowheads="1"/>
            </p:cNvSpPr>
            <p:nvPr/>
          </p:nvSpPr>
          <p:spPr bwMode="auto">
            <a:xfrm>
              <a:off x="1617663" y="1130300"/>
              <a:ext cx="100647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b="1">
                  <a:solidFill>
                    <a:srgbClr val="25547A"/>
                  </a:solidFill>
                  <a:ea typeface="ヒラギノ角ゴ Pro W3"/>
                  <a:cs typeface="ヒラギノ角ゴ Pro W3"/>
                </a:rPr>
                <a:t>Advisors</a:t>
              </a:r>
            </a:p>
          </p:txBody>
        </p:sp>
        <p:sp>
          <p:nvSpPr>
            <p:cNvPr id="15371" name="TextBox 35"/>
            <p:cNvSpPr txBox="1">
              <a:spLocks noChangeArrowheads="1"/>
            </p:cNvSpPr>
            <p:nvPr/>
          </p:nvSpPr>
          <p:spPr bwMode="auto">
            <a:xfrm>
              <a:off x="1611313" y="3368675"/>
              <a:ext cx="18637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b="1">
                  <a:solidFill>
                    <a:srgbClr val="25547A"/>
                  </a:solidFill>
                  <a:ea typeface="ヒラギノ角ゴ Pro W3"/>
                  <a:cs typeface="ヒラギノ角ゴ Pro W3"/>
                </a:rPr>
                <a:t>Developers Cloud</a:t>
              </a:r>
            </a:p>
          </p:txBody>
        </p:sp>
        <p:sp>
          <p:nvSpPr>
            <p:cNvPr id="15372" name="TextBox 57"/>
            <p:cNvSpPr txBox="1">
              <a:spLocks noChangeArrowheads="1"/>
            </p:cNvSpPr>
            <p:nvPr/>
          </p:nvSpPr>
          <p:spPr bwMode="auto">
            <a:xfrm>
              <a:off x="660400" y="3762375"/>
              <a:ext cx="11223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400" b="1">
                  <a:solidFill>
                    <a:srgbClr val="0C5726"/>
                  </a:solidFill>
                  <a:ea typeface="ヒラギノ角ゴ Pro W3"/>
                  <a:cs typeface="ヒラギノ角ゴ Pro W3"/>
                </a:rPr>
                <a:t>Specialties</a:t>
              </a:r>
            </a:p>
          </p:txBody>
        </p:sp>
        <p:sp>
          <p:nvSpPr>
            <p:cNvPr id="15373" name="TextBox 58"/>
            <p:cNvSpPr txBox="1">
              <a:spLocks noChangeArrowheads="1"/>
            </p:cNvSpPr>
            <p:nvPr/>
          </p:nvSpPr>
          <p:spPr bwMode="auto">
            <a:xfrm>
              <a:off x="1074738" y="4262438"/>
              <a:ext cx="714375"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200" b="1">
                  <a:solidFill>
                    <a:srgbClr val="0C5726"/>
                  </a:solidFill>
                  <a:ea typeface="ヒラギノ角ゴ Pro W3"/>
                  <a:cs typeface="ヒラギノ角ゴ Pro W3"/>
                </a:rPr>
                <a:t>Models</a:t>
              </a:r>
            </a:p>
          </p:txBody>
        </p:sp>
        <p:sp>
          <p:nvSpPr>
            <p:cNvPr id="15374" name="TextBox 60"/>
            <p:cNvSpPr txBox="1">
              <a:spLocks noChangeArrowheads="1"/>
            </p:cNvSpPr>
            <p:nvPr/>
          </p:nvSpPr>
          <p:spPr bwMode="auto">
            <a:xfrm>
              <a:off x="1057275" y="5210175"/>
              <a:ext cx="76517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200" b="1">
                  <a:solidFill>
                    <a:srgbClr val="0C5726"/>
                  </a:solidFill>
                  <a:ea typeface="ヒラギノ角ゴ Pro W3"/>
                  <a:cs typeface="ヒラギノ角ゴ Pro W3"/>
                </a:rPr>
                <a:t>Content</a:t>
              </a:r>
            </a:p>
          </p:txBody>
        </p:sp>
        <p:sp>
          <p:nvSpPr>
            <p:cNvPr id="20" name="Rectangle 19"/>
            <p:cNvSpPr/>
            <p:nvPr/>
          </p:nvSpPr>
          <p:spPr>
            <a:xfrm>
              <a:off x="2474913" y="3797300"/>
              <a:ext cx="4343400" cy="1828800"/>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30" name="Rectangle 29"/>
            <p:cNvSpPr/>
            <p:nvPr/>
          </p:nvSpPr>
          <p:spPr>
            <a:xfrm>
              <a:off x="6970713" y="3797300"/>
              <a:ext cx="1524000" cy="1828800"/>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31" name="Rectangle 30"/>
            <p:cNvSpPr/>
            <p:nvPr/>
          </p:nvSpPr>
          <p:spPr>
            <a:xfrm>
              <a:off x="7138988" y="4178300"/>
              <a:ext cx="1219200" cy="173038"/>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32" name="Rectangle 31"/>
            <p:cNvSpPr/>
            <p:nvPr/>
          </p:nvSpPr>
          <p:spPr>
            <a:xfrm>
              <a:off x="7138988" y="4783138"/>
              <a:ext cx="1219200" cy="171450"/>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33" name="Rectangle 32"/>
            <p:cNvSpPr/>
            <p:nvPr/>
          </p:nvSpPr>
          <p:spPr>
            <a:xfrm>
              <a:off x="7138988" y="5056188"/>
              <a:ext cx="1219200" cy="173037"/>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34" name="Rectangle 33"/>
            <p:cNvSpPr/>
            <p:nvPr/>
          </p:nvSpPr>
          <p:spPr>
            <a:xfrm>
              <a:off x="7138988" y="5349875"/>
              <a:ext cx="1219200" cy="174625"/>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15381" name="TextBox 85"/>
            <p:cNvSpPr txBox="1">
              <a:spLocks noChangeArrowheads="1"/>
            </p:cNvSpPr>
            <p:nvPr/>
          </p:nvSpPr>
          <p:spPr bwMode="auto">
            <a:xfrm>
              <a:off x="6970713" y="3767138"/>
              <a:ext cx="81915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400" b="1">
                  <a:solidFill>
                    <a:srgbClr val="0C5726"/>
                  </a:solidFill>
                  <a:ea typeface="ヒラギノ角ゴ Pro W3"/>
                  <a:cs typeface="ヒラギノ角ゴ Pro W3"/>
                </a:rPr>
                <a:t>Tooling</a:t>
              </a:r>
            </a:p>
          </p:txBody>
        </p:sp>
        <p:sp>
          <p:nvSpPr>
            <p:cNvPr id="15382" name="TextBox 86"/>
            <p:cNvSpPr txBox="1">
              <a:spLocks noChangeArrowheads="1"/>
            </p:cNvSpPr>
            <p:nvPr/>
          </p:nvSpPr>
          <p:spPr bwMode="auto">
            <a:xfrm>
              <a:off x="7331075" y="4113213"/>
              <a:ext cx="863600"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100" b="1">
                  <a:solidFill>
                    <a:srgbClr val="0C5726"/>
                  </a:solidFill>
                  <a:ea typeface="ヒラギノ角ゴ Pro W3"/>
                  <a:cs typeface="ヒラギノ角ゴ Pro W3"/>
                </a:rPr>
                <a:t>Assemble</a:t>
              </a:r>
            </a:p>
          </p:txBody>
        </p:sp>
        <p:sp>
          <p:nvSpPr>
            <p:cNvPr id="15383" name="TextBox 88"/>
            <p:cNvSpPr txBox="1">
              <a:spLocks noChangeArrowheads="1"/>
            </p:cNvSpPr>
            <p:nvPr/>
          </p:nvSpPr>
          <p:spPr bwMode="auto">
            <a:xfrm>
              <a:off x="7473950" y="4722813"/>
              <a:ext cx="520700" cy="26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100" b="1">
                  <a:solidFill>
                    <a:srgbClr val="0C5726"/>
                  </a:solidFill>
                  <a:ea typeface="ヒラギノ角ゴ Pro W3"/>
                  <a:cs typeface="ヒラギノ角ゴ Pro W3"/>
                </a:rPr>
                <a:t>Train</a:t>
              </a:r>
            </a:p>
          </p:txBody>
        </p:sp>
        <p:sp>
          <p:nvSpPr>
            <p:cNvPr id="15384" name="TextBox 89"/>
            <p:cNvSpPr txBox="1">
              <a:spLocks noChangeArrowheads="1"/>
            </p:cNvSpPr>
            <p:nvPr/>
          </p:nvSpPr>
          <p:spPr bwMode="auto">
            <a:xfrm>
              <a:off x="7405688" y="4984750"/>
              <a:ext cx="658812"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100" b="1">
                  <a:solidFill>
                    <a:srgbClr val="0C5726"/>
                  </a:solidFill>
                  <a:ea typeface="ヒラギノ角ゴ Pro W3"/>
                  <a:cs typeface="ヒラギノ角ゴ Pro W3"/>
                </a:rPr>
                <a:t>Deploy</a:t>
              </a:r>
            </a:p>
          </p:txBody>
        </p:sp>
        <p:sp>
          <p:nvSpPr>
            <p:cNvPr id="15385" name="TextBox 90"/>
            <p:cNvSpPr txBox="1">
              <a:spLocks noChangeArrowheads="1"/>
            </p:cNvSpPr>
            <p:nvPr/>
          </p:nvSpPr>
          <p:spPr bwMode="auto">
            <a:xfrm>
              <a:off x="7416800" y="5281613"/>
              <a:ext cx="635000"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100" b="1">
                  <a:solidFill>
                    <a:srgbClr val="0C5726"/>
                  </a:solidFill>
                  <a:ea typeface="ヒラギノ角ゴ Pro W3"/>
                  <a:cs typeface="ヒラギノ角ゴ Pro W3"/>
                </a:rPr>
                <a:t>Admin</a:t>
              </a:r>
            </a:p>
          </p:txBody>
        </p:sp>
        <p:sp>
          <p:nvSpPr>
            <p:cNvPr id="40" name="Rectangle 39"/>
            <p:cNvSpPr/>
            <p:nvPr/>
          </p:nvSpPr>
          <p:spPr>
            <a:xfrm>
              <a:off x="735013" y="5711825"/>
              <a:ext cx="7718425" cy="384175"/>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15387" name="TextBox 57"/>
            <p:cNvSpPr txBox="1">
              <a:spLocks noChangeArrowheads="1"/>
            </p:cNvSpPr>
            <p:nvPr/>
          </p:nvSpPr>
          <p:spPr bwMode="auto">
            <a:xfrm>
              <a:off x="814388" y="5761038"/>
              <a:ext cx="136207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400" b="1">
                  <a:solidFill>
                    <a:srgbClr val="0C5726"/>
                  </a:solidFill>
                  <a:ea typeface="ヒラギノ角ゴ Pro W3"/>
                  <a:cs typeface="ヒラギノ角ゴ Pro W3"/>
                </a:rPr>
                <a:t>Data Services</a:t>
              </a:r>
            </a:p>
          </p:txBody>
        </p:sp>
        <p:sp>
          <p:nvSpPr>
            <p:cNvPr id="42" name="Rectangle 41"/>
            <p:cNvSpPr/>
            <p:nvPr/>
          </p:nvSpPr>
          <p:spPr>
            <a:xfrm>
              <a:off x="3717925" y="5827713"/>
              <a:ext cx="1181100" cy="165100"/>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15389" name="TextBox 87"/>
            <p:cNvSpPr txBox="1">
              <a:spLocks noChangeArrowheads="1"/>
            </p:cNvSpPr>
            <p:nvPr/>
          </p:nvSpPr>
          <p:spPr bwMode="auto">
            <a:xfrm>
              <a:off x="4029075" y="5764213"/>
              <a:ext cx="608013"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100" b="1">
                  <a:solidFill>
                    <a:srgbClr val="0C5726"/>
                  </a:solidFill>
                  <a:ea typeface="ヒラギノ角ゴ Pro W3"/>
                  <a:cs typeface="ヒラギノ角ゴ Pro W3"/>
                </a:rPr>
                <a:t>Ingest</a:t>
              </a:r>
            </a:p>
          </p:txBody>
        </p:sp>
        <p:sp>
          <p:nvSpPr>
            <p:cNvPr id="44" name="Rectangle 43"/>
            <p:cNvSpPr/>
            <p:nvPr/>
          </p:nvSpPr>
          <p:spPr>
            <a:xfrm>
              <a:off x="2300288" y="5827713"/>
              <a:ext cx="1179512" cy="165100"/>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15391" name="TextBox 87"/>
            <p:cNvSpPr txBox="1">
              <a:spLocks noChangeArrowheads="1"/>
            </p:cNvSpPr>
            <p:nvPr/>
          </p:nvSpPr>
          <p:spPr bwMode="auto">
            <a:xfrm>
              <a:off x="2560638" y="5780088"/>
              <a:ext cx="673100"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100" b="1">
                  <a:solidFill>
                    <a:srgbClr val="0C5726"/>
                  </a:solidFill>
                  <a:ea typeface="ヒラギノ角ゴ Pro W3"/>
                  <a:cs typeface="ヒラギノ角ゴ Pro W3"/>
                </a:rPr>
                <a:t>Extract</a:t>
              </a:r>
            </a:p>
          </p:txBody>
        </p:sp>
        <p:sp>
          <p:nvSpPr>
            <p:cNvPr id="46" name="Rectangle 45"/>
            <p:cNvSpPr/>
            <p:nvPr/>
          </p:nvSpPr>
          <p:spPr>
            <a:xfrm>
              <a:off x="6537325" y="5816600"/>
              <a:ext cx="1130300" cy="173038"/>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15393" name="TextBox 87"/>
            <p:cNvSpPr txBox="1">
              <a:spLocks noChangeArrowheads="1"/>
            </p:cNvSpPr>
            <p:nvPr/>
          </p:nvSpPr>
          <p:spPr bwMode="auto">
            <a:xfrm>
              <a:off x="6731000" y="5765800"/>
              <a:ext cx="1065213"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100" b="1">
                  <a:solidFill>
                    <a:srgbClr val="0C5726"/>
                  </a:solidFill>
                  <a:ea typeface="ヒラギノ角ゴ Pro W3"/>
                  <a:cs typeface="ヒラギノ角ゴ Pro W3"/>
                </a:rPr>
                <a:t>Annotate</a:t>
              </a:r>
            </a:p>
          </p:txBody>
        </p:sp>
        <p:sp>
          <p:nvSpPr>
            <p:cNvPr id="48" name="Rectangle 47"/>
            <p:cNvSpPr/>
            <p:nvPr/>
          </p:nvSpPr>
          <p:spPr>
            <a:xfrm>
              <a:off x="5132388" y="5829300"/>
              <a:ext cx="1179512" cy="165100"/>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15395" name="TextBox 87"/>
            <p:cNvSpPr txBox="1">
              <a:spLocks noChangeArrowheads="1"/>
            </p:cNvSpPr>
            <p:nvPr/>
          </p:nvSpPr>
          <p:spPr bwMode="auto">
            <a:xfrm>
              <a:off x="5451475" y="5765800"/>
              <a:ext cx="633413"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100" b="1">
                  <a:solidFill>
                    <a:srgbClr val="0C5726"/>
                  </a:solidFill>
                  <a:ea typeface="ヒラギノ角ゴ Pro W3"/>
                  <a:cs typeface="ヒラギノ角ゴ Pro W3"/>
                </a:rPr>
                <a:t>Curate</a:t>
              </a:r>
            </a:p>
          </p:txBody>
        </p:sp>
        <p:sp>
          <p:nvSpPr>
            <p:cNvPr id="50" name="Rectangle 49"/>
            <p:cNvSpPr/>
            <p:nvPr/>
          </p:nvSpPr>
          <p:spPr>
            <a:xfrm>
              <a:off x="7127875" y="4478338"/>
              <a:ext cx="1219200" cy="174625"/>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15397" name="TextBox 86"/>
            <p:cNvSpPr txBox="1">
              <a:spLocks noChangeArrowheads="1"/>
            </p:cNvSpPr>
            <p:nvPr/>
          </p:nvSpPr>
          <p:spPr bwMode="auto">
            <a:xfrm>
              <a:off x="7400925" y="4414838"/>
              <a:ext cx="655638"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100" b="1">
                  <a:solidFill>
                    <a:srgbClr val="0C5726"/>
                  </a:solidFill>
                  <a:ea typeface="ヒラギノ角ゴ Pro W3"/>
                  <a:cs typeface="ヒラギノ角ゴ Pro W3"/>
                </a:rPr>
                <a:t>Design</a:t>
              </a:r>
            </a:p>
          </p:txBody>
        </p:sp>
        <p:sp>
          <p:nvSpPr>
            <p:cNvPr id="52" name="Rectangle 51"/>
            <p:cNvSpPr/>
            <p:nvPr/>
          </p:nvSpPr>
          <p:spPr>
            <a:xfrm>
              <a:off x="611188" y="1543050"/>
              <a:ext cx="2436812" cy="1255713"/>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53" name="Rectangle 52"/>
            <p:cNvSpPr/>
            <p:nvPr/>
          </p:nvSpPr>
          <p:spPr>
            <a:xfrm>
              <a:off x="719138" y="1846263"/>
              <a:ext cx="1012825" cy="352425"/>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54" name="Rectangle 53"/>
            <p:cNvSpPr/>
            <p:nvPr/>
          </p:nvSpPr>
          <p:spPr>
            <a:xfrm>
              <a:off x="1862138" y="1846263"/>
              <a:ext cx="1012825" cy="352425"/>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55" name="Rectangle 54"/>
            <p:cNvSpPr/>
            <p:nvPr/>
          </p:nvSpPr>
          <p:spPr>
            <a:xfrm>
              <a:off x="708025" y="2311400"/>
              <a:ext cx="1012825" cy="352425"/>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56" name="Rectangle 55"/>
            <p:cNvSpPr/>
            <p:nvPr/>
          </p:nvSpPr>
          <p:spPr>
            <a:xfrm>
              <a:off x="1862138" y="2314575"/>
              <a:ext cx="1012825" cy="354013"/>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15403" name="TextBox 56"/>
            <p:cNvSpPr txBox="1">
              <a:spLocks noChangeArrowheads="1"/>
            </p:cNvSpPr>
            <p:nvPr/>
          </p:nvSpPr>
          <p:spPr bwMode="auto">
            <a:xfrm>
              <a:off x="684213" y="1847850"/>
              <a:ext cx="105727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200">
                  <a:solidFill>
                    <a:srgbClr val="0C5726"/>
                  </a:solidFill>
                  <a:ea typeface="ヒラギノ角ゴ Pro W3"/>
                  <a:cs typeface="ヒラギノ角ゴ Pro W3"/>
                </a:rPr>
                <a:t>Engagement</a:t>
              </a:r>
            </a:p>
          </p:txBody>
        </p:sp>
        <p:sp>
          <p:nvSpPr>
            <p:cNvPr id="15404" name="TextBox 57"/>
            <p:cNvSpPr txBox="1">
              <a:spLocks noChangeArrowheads="1"/>
            </p:cNvSpPr>
            <p:nvPr/>
          </p:nvSpPr>
          <p:spPr bwMode="auto">
            <a:xfrm>
              <a:off x="1916113" y="1857375"/>
              <a:ext cx="860425"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200">
                  <a:solidFill>
                    <a:srgbClr val="0C5726"/>
                  </a:solidFill>
                  <a:ea typeface="ヒラギノ角ゴ Pro W3"/>
                  <a:cs typeface="ヒラギノ角ゴ Pro W3"/>
                </a:rPr>
                <a:t>Discovery</a:t>
              </a:r>
            </a:p>
          </p:txBody>
        </p:sp>
        <p:sp>
          <p:nvSpPr>
            <p:cNvPr id="15405" name="TextBox 58"/>
            <p:cNvSpPr txBox="1">
              <a:spLocks noChangeArrowheads="1"/>
            </p:cNvSpPr>
            <p:nvPr/>
          </p:nvSpPr>
          <p:spPr bwMode="auto">
            <a:xfrm>
              <a:off x="811213" y="2336800"/>
              <a:ext cx="7747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200">
                  <a:solidFill>
                    <a:srgbClr val="0C5726"/>
                  </a:solidFill>
                  <a:ea typeface="ヒラギノ角ゴ Pro W3"/>
                  <a:cs typeface="ヒラギノ角ゴ Pro W3"/>
                </a:rPr>
                <a:t>Decision</a:t>
              </a:r>
            </a:p>
          </p:txBody>
        </p:sp>
        <p:sp>
          <p:nvSpPr>
            <p:cNvPr id="15406" name="TextBox 59"/>
            <p:cNvSpPr txBox="1">
              <a:spLocks noChangeArrowheads="1"/>
            </p:cNvSpPr>
            <p:nvPr/>
          </p:nvSpPr>
          <p:spPr bwMode="auto">
            <a:xfrm>
              <a:off x="2060575" y="2338388"/>
              <a:ext cx="595313"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200">
                  <a:solidFill>
                    <a:srgbClr val="0C5726"/>
                  </a:solidFill>
                  <a:ea typeface="ヒラギノ角ゴ Pro W3"/>
                  <a:cs typeface="ヒラギノ角ゴ Pro W3"/>
                </a:rPr>
                <a:t>Policy</a:t>
              </a:r>
            </a:p>
          </p:txBody>
        </p:sp>
        <p:sp>
          <p:nvSpPr>
            <p:cNvPr id="15407" name="TextBox 34"/>
            <p:cNvSpPr txBox="1">
              <a:spLocks noChangeArrowheads="1"/>
            </p:cNvSpPr>
            <p:nvPr/>
          </p:nvSpPr>
          <p:spPr bwMode="auto">
            <a:xfrm>
              <a:off x="833438" y="1512888"/>
              <a:ext cx="1919287"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defTabSz="914400" eaLnBrk="1" hangingPunct="1"/>
              <a:r>
                <a:rPr lang="en-US" altLang="en-US" sz="1200" b="1">
                  <a:solidFill>
                    <a:srgbClr val="25547A"/>
                  </a:solidFill>
                  <a:ea typeface="ヒラギノ角ゴ Pro W3"/>
                  <a:cs typeface="ヒラギノ角ゴ Pro W3"/>
                </a:rPr>
                <a:t>Cross Industry Editions</a:t>
              </a:r>
            </a:p>
          </p:txBody>
        </p:sp>
        <p:sp>
          <p:nvSpPr>
            <p:cNvPr id="62" name="Rectangle 61"/>
            <p:cNvSpPr/>
            <p:nvPr/>
          </p:nvSpPr>
          <p:spPr>
            <a:xfrm>
              <a:off x="3141663" y="1544638"/>
              <a:ext cx="2438400" cy="1255712"/>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63" name="Rectangle 62"/>
            <p:cNvSpPr/>
            <p:nvPr/>
          </p:nvSpPr>
          <p:spPr>
            <a:xfrm>
              <a:off x="3251200" y="1846263"/>
              <a:ext cx="1012825" cy="354012"/>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64" name="Rectangle 63"/>
            <p:cNvSpPr/>
            <p:nvPr/>
          </p:nvSpPr>
          <p:spPr>
            <a:xfrm>
              <a:off x="4394200" y="1846263"/>
              <a:ext cx="1012825" cy="354012"/>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65" name="Rectangle 64"/>
            <p:cNvSpPr/>
            <p:nvPr/>
          </p:nvSpPr>
          <p:spPr>
            <a:xfrm>
              <a:off x="3240088" y="2311400"/>
              <a:ext cx="1012825" cy="354013"/>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66" name="Rectangle 65"/>
            <p:cNvSpPr/>
            <p:nvPr/>
          </p:nvSpPr>
          <p:spPr>
            <a:xfrm>
              <a:off x="4394200" y="2316163"/>
              <a:ext cx="1012825" cy="352425"/>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15413" name="TextBox 66"/>
            <p:cNvSpPr txBox="1">
              <a:spLocks noChangeArrowheads="1"/>
            </p:cNvSpPr>
            <p:nvPr/>
          </p:nvSpPr>
          <p:spPr bwMode="auto">
            <a:xfrm>
              <a:off x="3309938" y="1874838"/>
              <a:ext cx="835025"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200">
                  <a:solidFill>
                    <a:srgbClr val="0C5726"/>
                  </a:solidFill>
                  <a:ea typeface="ヒラギノ角ゴ Pro W3"/>
                  <a:cs typeface="ヒラギノ角ゴ Pro W3"/>
                </a:rPr>
                <a:t>Oncology</a:t>
              </a:r>
            </a:p>
          </p:txBody>
        </p:sp>
        <p:sp>
          <p:nvSpPr>
            <p:cNvPr id="15414" name="TextBox 67"/>
            <p:cNvSpPr txBox="1">
              <a:spLocks noChangeArrowheads="1"/>
            </p:cNvSpPr>
            <p:nvPr/>
          </p:nvSpPr>
          <p:spPr bwMode="auto">
            <a:xfrm>
              <a:off x="4325938" y="1885950"/>
              <a:ext cx="1131887"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200">
                  <a:solidFill>
                    <a:srgbClr val="0C5726"/>
                  </a:solidFill>
                  <a:ea typeface="ヒラギノ角ゴ Pro W3"/>
                  <a:cs typeface="ヒラギノ角ゴ Pro W3"/>
                </a:rPr>
                <a:t>Wealth Mgmt.</a:t>
              </a:r>
            </a:p>
          </p:txBody>
        </p:sp>
        <p:sp>
          <p:nvSpPr>
            <p:cNvPr id="15415" name="TextBox 68"/>
            <p:cNvSpPr txBox="1">
              <a:spLocks noChangeArrowheads="1"/>
            </p:cNvSpPr>
            <p:nvPr/>
          </p:nvSpPr>
          <p:spPr bwMode="auto">
            <a:xfrm>
              <a:off x="3248025" y="2336800"/>
              <a:ext cx="963613"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200">
                  <a:solidFill>
                    <a:srgbClr val="0C5726"/>
                  </a:solidFill>
                  <a:ea typeface="ヒラギノ角ゴ Pro W3"/>
                  <a:cs typeface="ヒラギノ角ゴ Pro W3"/>
                </a:rPr>
                <a:t>Intelligence</a:t>
              </a:r>
            </a:p>
          </p:txBody>
        </p:sp>
        <p:sp>
          <p:nvSpPr>
            <p:cNvPr id="15416" name="TextBox 69"/>
            <p:cNvSpPr txBox="1">
              <a:spLocks noChangeArrowheads="1"/>
            </p:cNvSpPr>
            <p:nvPr/>
          </p:nvSpPr>
          <p:spPr bwMode="auto">
            <a:xfrm>
              <a:off x="4497388" y="2352675"/>
              <a:ext cx="7493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200">
                  <a:solidFill>
                    <a:srgbClr val="0C5726"/>
                  </a:solidFill>
                  <a:ea typeface="ヒラギノ角ゴ Pro W3"/>
                  <a:cs typeface="ヒラギノ角ゴ Pro W3"/>
                </a:rPr>
                <a:t>Cooking</a:t>
              </a:r>
            </a:p>
          </p:txBody>
        </p:sp>
        <p:sp>
          <p:nvSpPr>
            <p:cNvPr id="15417" name="TextBox 34"/>
            <p:cNvSpPr txBox="1">
              <a:spLocks noChangeArrowheads="1"/>
            </p:cNvSpPr>
            <p:nvPr/>
          </p:nvSpPr>
          <p:spPr bwMode="auto">
            <a:xfrm>
              <a:off x="3352800" y="1514475"/>
              <a:ext cx="194310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defTabSz="914400" eaLnBrk="1" hangingPunct="1"/>
              <a:r>
                <a:rPr lang="en-US" altLang="en-US" sz="1200" b="1" dirty="0">
                  <a:solidFill>
                    <a:srgbClr val="25547A"/>
                  </a:solidFill>
                  <a:ea typeface="ヒラギノ角ゴ Pro W3"/>
                  <a:cs typeface="ヒラギノ角ゴ Pro W3"/>
                </a:rPr>
                <a:t>Target Industry Editions</a:t>
              </a:r>
            </a:p>
          </p:txBody>
        </p:sp>
        <p:sp>
          <p:nvSpPr>
            <p:cNvPr id="72" name="Rectangle 71"/>
            <p:cNvSpPr/>
            <p:nvPr/>
          </p:nvSpPr>
          <p:spPr>
            <a:xfrm>
              <a:off x="5783263" y="1138238"/>
              <a:ext cx="2889250" cy="2152650"/>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a:solidFill>
                  <a:srgbClr val="FFFFFF"/>
                </a:solidFill>
                <a:latin typeface="Arial"/>
                <a:ea typeface="ヒラギノ角ゴ Pro W3"/>
              </a:endParaRPr>
            </a:p>
          </p:txBody>
        </p:sp>
        <p:sp>
          <p:nvSpPr>
            <p:cNvPr id="73" name="Rectangle 72"/>
            <p:cNvSpPr/>
            <p:nvPr/>
          </p:nvSpPr>
          <p:spPr>
            <a:xfrm>
              <a:off x="5942013" y="1576388"/>
              <a:ext cx="2552700" cy="1636712"/>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15420" name="TextBox 34"/>
            <p:cNvSpPr txBox="1">
              <a:spLocks noChangeArrowheads="1"/>
            </p:cNvSpPr>
            <p:nvPr/>
          </p:nvSpPr>
          <p:spPr bwMode="auto">
            <a:xfrm>
              <a:off x="6008688" y="1560513"/>
              <a:ext cx="2366962"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defTabSz="914400" eaLnBrk="1" hangingPunct="1"/>
              <a:r>
                <a:rPr lang="en-US" altLang="en-US" sz="1200" b="1">
                  <a:solidFill>
                    <a:srgbClr val="25547A"/>
                  </a:solidFill>
                  <a:ea typeface="ヒラギノ角ゴ Pro W3"/>
                  <a:cs typeface="ヒラギノ角ゴ Pro W3"/>
                </a:rPr>
                <a:t>Powered by Watson Offerings</a:t>
              </a:r>
            </a:p>
          </p:txBody>
        </p:sp>
        <p:pic>
          <p:nvPicPr>
            <p:cNvPr id="15421" name="Picture 2" descr="IBMWatson_blu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59463" y="1244600"/>
              <a:ext cx="1042987"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422" name="TextBox 34"/>
            <p:cNvSpPr txBox="1">
              <a:spLocks noChangeArrowheads="1"/>
            </p:cNvSpPr>
            <p:nvPr/>
          </p:nvSpPr>
          <p:spPr bwMode="auto">
            <a:xfrm>
              <a:off x="6861175" y="1166813"/>
              <a:ext cx="11334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b="1">
                  <a:solidFill>
                    <a:srgbClr val="25547A"/>
                  </a:solidFill>
                  <a:ea typeface="ヒラギノ角ゴ Pro W3"/>
                  <a:cs typeface="ヒラギノ角ゴ Pro W3"/>
                </a:rPr>
                <a:t>App Store</a:t>
              </a:r>
            </a:p>
          </p:txBody>
        </p:sp>
        <p:sp>
          <p:nvSpPr>
            <p:cNvPr id="77" name="Rectangle 76"/>
            <p:cNvSpPr/>
            <p:nvPr/>
          </p:nvSpPr>
          <p:spPr>
            <a:xfrm>
              <a:off x="5986463" y="2151063"/>
              <a:ext cx="1127125" cy="203200"/>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78" name="Rectangle 77"/>
            <p:cNvSpPr/>
            <p:nvPr/>
          </p:nvSpPr>
          <p:spPr>
            <a:xfrm>
              <a:off x="5986463" y="2973388"/>
              <a:ext cx="1127125" cy="200025"/>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15425" name="TextBox 86"/>
            <p:cNvSpPr txBox="1">
              <a:spLocks noChangeArrowheads="1"/>
            </p:cNvSpPr>
            <p:nvPr/>
          </p:nvSpPr>
          <p:spPr bwMode="auto">
            <a:xfrm>
              <a:off x="6086475" y="2087563"/>
              <a:ext cx="866775"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100">
                  <a:solidFill>
                    <a:srgbClr val="0C5726"/>
                  </a:solidFill>
                  <a:ea typeface="ヒラギノ角ゴ Pro W3"/>
                  <a:cs typeface="ヒラギノ角ゴ Pro W3"/>
                </a:rPr>
                <a:t>Healthcare</a:t>
              </a:r>
            </a:p>
          </p:txBody>
        </p:sp>
        <p:sp>
          <p:nvSpPr>
            <p:cNvPr id="15426" name="TextBox 88"/>
            <p:cNvSpPr txBox="1">
              <a:spLocks noChangeArrowheads="1"/>
            </p:cNvSpPr>
            <p:nvPr/>
          </p:nvSpPr>
          <p:spPr bwMode="auto">
            <a:xfrm>
              <a:off x="6067425" y="2925763"/>
              <a:ext cx="1063625"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100">
                  <a:solidFill>
                    <a:srgbClr val="0C5726"/>
                  </a:solidFill>
                  <a:ea typeface="ヒラギノ角ゴ Pro W3"/>
                  <a:cs typeface="ヒラギノ角ゴ Pro W3"/>
                </a:rPr>
                <a:t>Financial Svc.</a:t>
              </a:r>
            </a:p>
          </p:txBody>
        </p:sp>
        <p:sp>
          <p:nvSpPr>
            <p:cNvPr id="81" name="Rectangle 80"/>
            <p:cNvSpPr/>
            <p:nvPr/>
          </p:nvSpPr>
          <p:spPr>
            <a:xfrm>
              <a:off x="5976938" y="2384425"/>
              <a:ext cx="1127125" cy="203200"/>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15428" name="TextBox 86"/>
            <p:cNvSpPr txBox="1">
              <a:spLocks noChangeArrowheads="1"/>
            </p:cNvSpPr>
            <p:nvPr/>
          </p:nvSpPr>
          <p:spPr bwMode="auto">
            <a:xfrm>
              <a:off x="6226175" y="2320925"/>
              <a:ext cx="592138"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100">
                  <a:solidFill>
                    <a:srgbClr val="0C5726"/>
                  </a:solidFill>
                  <a:ea typeface="ヒラギノ角ゴ Pro W3"/>
                  <a:cs typeface="ヒラギノ角ゴ Pro W3"/>
                </a:rPr>
                <a:t>Travel</a:t>
              </a:r>
            </a:p>
          </p:txBody>
        </p:sp>
        <p:sp>
          <p:nvSpPr>
            <p:cNvPr id="83" name="TextBox 82"/>
            <p:cNvSpPr txBox="1"/>
            <p:nvPr/>
          </p:nvSpPr>
          <p:spPr>
            <a:xfrm>
              <a:off x="6448425" y="2592388"/>
              <a:ext cx="298450" cy="682625"/>
            </a:xfrm>
            <a:prstGeom prst="rect">
              <a:avLst/>
            </a:prstGeom>
            <a:noFill/>
          </p:spPr>
          <p:txBody>
            <a:bodyPr wrap="none">
              <a:spAutoFit/>
            </a:bodyPr>
            <a:lstStyle/>
            <a:p>
              <a:pPr defTabSz="914400" fontAlgn="auto">
                <a:lnSpc>
                  <a:spcPct val="20000"/>
                </a:lnSpc>
                <a:spcBef>
                  <a:spcPts val="0"/>
                </a:spcBef>
                <a:spcAft>
                  <a:spcPts val="0"/>
                </a:spcAft>
                <a:defRPr/>
              </a:pPr>
              <a:r>
                <a:rPr lang="en-US" sz="3200" kern="0" dirty="0">
                  <a:solidFill>
                    <a:srgbClr val="001934"/>
                  </a:solidFill>
                </a:rPr>
                <a:t>.</a:t>
              </a:r>
            </a:p>
            <a:p>
              <a:pPr defTabSz="914400" fontAlgn="auto">
                <a:lnSpc>
                  <a:spcPct val="20000"/>
                </a:lnSpc>
                <a:spcBef>
                  <a:spcPts val="0"/>
                </a:spcBef>
                <a:spcAft>
                  <a:spcPts val="0"/>
                </a:spcAft>
                <a:defRPr/>
              </a:pPr>
              <a:r>
                <a:rPr lang="en-US" sz="3200" kern="0" dirty="0">
                  <a:solidFill>
                    <a:srgbClr val="001934"/>
                  </a:solidFill>
                </a:rPr>
                <a:t>.</a:t>
              </a:r>
            </a:p>
            <a:p>
              <a:pPr defTabSz="914400" fontAlgn="auto">
                <a:lnSpc>
                  <a:spcPct val="20000"/>
                </a:lnSpc>
                <a:spcBef>
                  <a:spcPts val="0"/>
                </a:spcBef>
                <a:spcAft>
                  <a:spcPts val="0"/>
                </a:spcAft>
                <a:defRPr/>
              </a:pPr>
              <a:r>
                <a:rPr lang="en-US" sz="3200" kern="0" dirty="0">
                  <a:solidFill>
                    <a:srgbClr val="001934"/>
                  </a:solidFill>
                </a:rPr>
                <a:t>.</a:t>
              </a:r>
            </a:p>
          </p:txBody>
        </p:sp>
        <p:sp>
          <p:nvSpPr>
            <p:cNvPr id="84" name="Rectangle 83"/>
            <p:cNvSpPr/>
            <p:nvPr/>
          </p:nvSpPr>
          <p:spPr>
            <a:xfrm>
              <a:off x="7288213" y="2155825"/>
              <a:ext cx="1127125" cy="203200"/>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85" name="Rectangle 84"/>
            <p:cNvSpPr/>
            <p:nvPr/>
          </p:nvSpPr>
          <p:spPr>
            <a:xfrm>
              <a:off x="7288213" y="2976563"/>
              <a:ext cx="1127125" cy="201612"/>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15432" name="TextBox 86"/>
            <p:cNvSpPr txBox="1">
              <a:spLocks noChangeArrowheads="1"/>
            </p:cNvSpPr>
            <p:nvPr/>
          </p:nvSpPr>
          <p:spPr bwMode="auto">
            <a:xfrm>
              <a:off x="7388225" y="2090738"/>
              <a:ext cx="890588"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100">
                  <a:solidFill>
                    <a:srgbClr val="0C5726"/>
                  </a:solidFill>
                  <a:ea typeface="ヒラギノ角ゴ Pro W3"/>
                  <a:cs typeface="ヒラギノ角ゴ Pro W3"/>
                </a:rPr>
                <a:t>Call Center</a:t>
              </a:r>
            </a:p>
          </p:txBody>
        </p:sp>
        <p:sp>
          <p:nvSpPr>
            <p:cNvPr id="15433" name="TextBox 88"/>
            <p:cNvSpPr txBox="1">
              <a:spLocks noChangeArrowheads="1"/>
            </p:cNvSpPr>
            <p:nvPr/>
          </p:nvSpPr>
          <p:spPr bwMode="auto">
            <a:xfrm>
              <a:off x="7408863" y="2928938"/>
              <a:ext cx="1107099" cy="2970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100" dirty="0">
                  <a:solidFill>
                    <a:srgbClr val="0C5726"/>
                  </a:solidFill>
                  <a:ea typeface="ヒラギノ角ゴ Pro W3"/>
                  <a:cs typeface="ヒラギノ角ゴ Pro W3"/>
                </a:rPr>
                <a:t>User </a:t>
              </a:r>
              <a:r>
                <a:rPr lang="en-US" altLang="en-US" sz="1100" dirty="0" smtClean="0">
                  <a:solidFill>
                    <a:srgbClr val="0C5726"/>
                  </a:solidFill>
                  <a:ea typeface="ヒラギノ角ゴ Pro W3"/>
                  <a:cs typeface="ヒラギノ角ゴ Pro W3"/>
                </a:rPr>
                <a:t>Modeling</a:t>
              </a:r>
              <a:endParaRPr lang="en-US" altLang="en-US" sz="1100" dirty="0">
                <a:solidFill>
                  <a:srgbClr val="0C5726"/>
                </a:solidFill>
                <a:ea typeface="ヒラギノ角ゴ Pro W3"/>
                <a:cs typeface="ヒラギノ角ゴ Pro W3"/>
              </a:endParaRPr>
            </a:p>
          </p:txBody>
        </p:sp>
        <p:sp>
          <p:nvSpPr>
            <p:cNvPr id="88" name="Rectangle 87"/>
            <p:cNvSpPr/>
            <p:nvPr/>
          </p:nvSpPr>
          <p:spPr>
            <a:xfrm>
              <a:off x="7277100" y="2389188"/>
              <a:ext cx="1128713" cy="203200"/>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15435" name="TextBox 86"/>
            <p:cNvSpPr txBox="1">
              <a:spLocks noChangeArrowheads="1"/>
            </p:cNvSpPr>
            <p:nvPr/>
          </p:nvSpPr>
          <p:spPr bwMode="auto">
            <a:xfrm>
              <a:off x="7432675" y="2338388"/>
              <a:ext cx="787400"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100">
                  <a:solidFill>
                    <a:srgbClr val="0C5726"/>
                  </a:solidFill>
                  <a:ea typeface="ヒラギノ角ゴ Pro W3"/>
                  <a:cs typeface="ヒラギノ角ゴ Pro W3"/>
                </a:rPr>
                <a:t>Research</a:t>
              </a:r>
            </a:p>
          </p:txBody>
        </p:sp>
        <p:sp>
          <p:nvSpPr>
            <p:cNvPr id="90" name="TextBox 89"/>
            <p:cNvSpPr txBox="1"/>
            <p:nvPr/>
          </p:nvSpPr>
          <p:spPr>
            <a:xfrm>
              <a:off x="7750175" y="2595563"/>
              <a:ext cx="298450" cy="684212"/>
            </a:xfrm>
            <a:prstGeom prst="rect">
              <a:avLst/>
            </a:prstGeom>
            <a:noFill/>
          </p:spPr>
          <p:txBody>
            <a:bodyPr wrap="none">
              <a:spAutoFit/>
            </a:bodyPr>
            <a:lstStyle/>
            <a:p>
              <a:pPr defTabSz="914400" fontAlgn="auto">
                <a:lnSpc>
                  <a:spcPct val="20000"/>
                </a:lnSpc>
                <a:spcBef>
                  <a:spcPts val="0"/>
                </a:spcBef>
                <a:spcAft>
                  <a:spcPts val="0"/>
                </a:spcAft>
                <a:defRPr/>
              </a:pPr>
              <a:r>
                <a:rPr lang="en-US" sz="3200" kern="0" dirty="0">
                  <a:solidFill>
                    <a:srgbClr val="001934"/>
                  </a:solidFill>
                </a:rPr>
                <a:t>.</a:t>
              </a:r>
            </a:p>
            <a:p>
              <a:pPr defTabSz="914400" fontAlgn="auto">
                <a:lnSpc>
                  <a:spcPct val="20000"/>
                </a:lnSpc>
                <a:spcBef>
                  <a:spcPts val="0"/>
                </a:spcBef>
                <a:spcAft>
                  <a:spcPts val="0"/>
                </a:spcAft>
                <a:defRPr/>
              </a:pPr>
              <a:r>
                <a:rPr lang="en-US" sz="3200" kern="0" dirty="0">
                  <a:solidFill>
                    <a:srgbClr val="001934"/>
                  </a:solidFill>
                </a:rPr>
                <a:t>.</a:t>
              </a:r>
            </a:p>
            <a:p>
              <a:pPr defTabSz="914400" fontAlgn="auto">
                <a:lnSpc>
                  <a:spcPct val="20000"/>
                </a:lnSpc>
                <a:spcBef>
                  <a:spcPts val="0"/>
                </a:spcBef>
                <a:spcAft>
                  <a:spcPts val="0"/>
                </a:spcAft>
                <a:defRPr/>
              </a:pPr>
              <a:r>
                <a:rPr lang="en-US" sz="3200" kern="0" dirty="0">
                  <a:solidFill>
                    <a:srgbClr val="001934"/>
                  </a:solidFill>
                </a:rPr>
                <a:t>.</a:t>
              </a:r>
            </a:p>
          </p:txBody>
        </p:sp>
        <p:sp>
          <p:nvSpPr>
            <p:cNvPr id="91" name="Rectangle 90"/>
            <p:cNvSpPr/>
            <p:nvPr/>
          </p:nvSpPr>
          <p:spPr>
            <a:xfrm>
              <a:off x="614363" y="2924175"/>
              <a:ext cx="4965700" cy="269875"/>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15438" name="TextBox 34"/>
            <p:cNvSpPr txBox="1">
              <a:spLocks noChangeArrowheads="1"/>
            </p:cNvSpPr>
            <p:nvPr/>
          </p:nvSpPr>
          <p:spPr bwMode="auto">
            <a:xfrm>
              <a:off x="663575" y="2932113"/>
              <a:ext cx="1262063"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defTabSz="914400" eaLnBrk="1" hangingPunct="1"/>
              <a:r>
                <a:rPr lang="en-US" altLang="en-US" sz="1200" b="1">
                  <a:solidFill>
                    <a:srgbClr val="25547A"/>
                  </a:solidFill>
                  <a:ea typeface="ヒラギノ角ゴ Pro W3"/>
                  <a:cs typeface="ヒラギノ角ゴ Pro W3"/>
                </a:rPr>
                <a:t>Core Offerings</a:t>
              </a:r>
            </a:p>
          </p:txBody>
        </p:sp>
        <p:sp>
          <p:nvSpPr>
            <p:cNvPr id="93" name="Rectangle 92"/>
            <p:cNvSpPr/>
            <p:nvPr/>
          </p:nvSpPr>
          <p:spPr>
            <a:xfrm>
              <a:off x="2109788" y="2974975"/>
              <a:ext cx="1525587" cy="211138"/>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15440" name="TextBox 86"/>
            <p:cNvSpPr txBox="1">
              <a:spLocks noChangeArrowheads="1"/>
            </p:cNvSpPr>
            <p:nvPr/>
          </p:nvSpPr>
          <p:spPr bwMode="auto">
            <a:xfrm>
              <a:off x="2220913" y="2951163"/>
              <a:ext cx="1266825"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100">
                  <a:solidFill>
                    <a:srgbClr val="0C5726"/>
                  </a:solidFill>
                  <a:ea typeface="ヒラギノ角ゴ Pro W3"/>
                  <a:cs typeface="ヒラギノ角ゴ Pro W3"/>
                </a:rPr>
                <a:t>Watson Analytics</a:t>
              </a:r>
            </a:p>
          </p:txBody>
        </p:sp>
        <p:sp>
          <p:nvSpPr>
            <p:cNvPr id="95" name="Rectangle 94"/>
            <p:cNvSpPr/>
            <p:nvPr/>
          </p:nvSpPr>
          <p:spPr>
            <a:xfrm>
              <a:off x="3752850" y="2974975"/>
              <a:ext cx="1525588" cy="211138"/>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15442" name="TextBox 86"/>
            <p:cNvSpPr txBox="1">
              <a:spLocks noChangeArrowheads="1"/>
            </p:cNvSpPr>
            <p:nvPr/>
          </p:nvSpPr>
          <p:spPr bwMode="auto">
            <a:xfrm>
              <a:off x="3863975" y="2951163"/>
              <a:ext cx="1235075"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100">
                  <a:solidFill>
                    <a:srgbClr val="0C5726"/>
                  </a:solidFill>
                  <a:ea typeface="ヒラギノ角ゴ Pro W3"/>
                  <a:cs typeface="ヒラギノ角ゴ Pro W3"/>
                </a:rPr>
                <a:t>Watson Explorer</a:t>
              </a:r>
            </a:p>
          </p:txBody>
        </p:sp>
        <p:sp>
          <p:nvSpPr>
            <p:cNvPr id="15443" name="TextBox 34"/>
            <p:cNvSpPr txBox="1">
              <a:spLocks noChangeArrowheads="1"/>
            </p:cNvSpPr>
            <p:nvPr/>
          </p:nvSpPr>
          <p:spPr bwMode="auto">
            <a:xfrm>
              <a:off x="5915025" y="1833563"/>
              <a:ext cx="1292225"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defTabSz="914400" eaLnBrk="1" hangingPunct="1"/>
              <a:r>
                <a:rPr lang="en-US" altLang="en-US" sz="1100" b="1">
                  <a:solidFill>
                    <a:srgbClr val="25547A"/>
                  </a:solidFill>
                  <a:ea typeface="ヒラギノ角ゴ Pro W3"/>
                  <a:cs typeface="ヒラギノ角ゴ Pro W3"/>
                </a:rPr>
                <a:t>Industry Aligned</a:t>
              </a:r>
            </a:p>
          </p:txBody>
        </p:sp>
        <p:sp>
          <p:nvSpPr>
            <p:cNvPr id="15444" name="TextBox 34"/>
            <p:cNvSpPr txBox="1">
              <a:spLocks noChangeArrowheads="1"/>
            </p:cNvSpPr>
            <p:nvPr/>
          </p:nvSpPr>
          <p:spPr bwMode="auto">
            <a:xfrm>
              <a:off x="7251700" y="1831975"/>
              <a:ext cx="1190625"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defTabSz="914400" eaLnBrk="1" hangingPunct="1"/>
              <a:r>
                <a:rPr lang="en-US" altLang="en-US" sz="1100" b="1">
                  <a:solidFill>
                    <a:srgbClr val="25547A"/>
                  </a:solidFill>
                  <a:ea typeface="ヒラギノ角ゴ Pro W3"/>
                  <a:cs typeface="ヒラギノ角ゴ Pro W3"/>
                </a:rPr>
                <a:t>Market Aligned</a:t>
              </a:r>
            </a:p>
          </p:txBody>
        </p:sp>
        <p:sp>
          <p:nvSpPr>
            <p:cNvPr id="99" name="Rectangle 98"/>
            <p:cNvSpPr/>
            <p:nvPr/>
          </p:nvSpPr>
          <p:spPr>
            <a:xfrm>
              <a:off x="790575" y="4743450"/>
              <a:ext cx="1219200" cy="334963"/>
            </a:xfrm>
            <a:prstGeom prst="rect">
              <a:avLst/>
            </a:prstGeom>
            <a:gradFill rotWithShape="1">
              <a:gsLst>
                <a:gs pos="0">
                  <a:srgbClr val="8CC63F">
                    <a:tint val="100000"/>
                    <a:shade val="100000"/>
                    <a:satMod val="130000"/>
                  </a:srgbClr>
                </a:gs>
                <a:gs pos="100000">
                  <a:srgbClr val="8CC63F">
                    <a:tint val="50000"/>
                    <a:shade val="100000"/>
                    <a:satMod val="350000"/>
                  </a:srgbClr>
                </a:gs>
              </a:gsLst>
              <a:lin ang="16200000" scaled="0"/>
            </a:gradFill>
            <a:ln w="9525" cap="flat" cmpd="sng" algn="ctr">
              <a:solidFill>
                <a:srgbClr val="8CC63F">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endParaRPr lang="en-US" kern="0" dirty="0">
                <a:solidFill>
                  <a:srgbClr val="FFFFFF"/>
                </a:solidFill>
                <a:latin typeface="Arial"/>
                <a:ea typeface="ヒラギノ角ゴ Pro W3"/>
              </a:endParaRPr>
            </a:p>
          </p:txBody>
        </p:sp>
        <p:sp>
          <p:nvSpPr>
            <p:cNvPr id="15446" name="TextBox 58"/>
            <p:cNvSpPr txBox="1">
              <a:spLocks noChangeArrowheads="1"/>
            </p:cNvSpPr>
            <p:nvPr/>
          </p:nvSpPr>
          <p:spPr bwMode="auto">
            <a:xfrm>
              <a:off x="1023938" y="4738688"/>
              <a:ext cx="852487"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200" b="1">
                  <a:solidFill>
                    <a:srgbClr val="0C5726"/>
                  </a:solidFill>
                  <a:ea typeface="ヒラギノ角ゴ Pro W3"/>
                  <a:cs typeface="ヒラギノ角ゴ Pro W3"/>
                </a:rPr>
                <a:t>Visualize</a:t>
              </a:r>
            </a:p>
          </p:txBody>
        </p:sp>
        <p:pic>
          <p:nvPicPr>
            <p:cNvPr id="15448" name="Picture 22" descr="https://releaseblueprints.ibm.com/download/attachments/42373896/RAVE_32.png?version=1&amp;modificationDate=14068429538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325" y="4157663"/>
              <a:ext cx="652463" cy="603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449" name="Picture 26" descr="https://releaseblueprints.ibm.com/download/attachments/42373896/SystemU_32x32.png?version=1&amp;modificationDate=14068422185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3338" y="4130675"/>
              <a:ext cx="698500" cy="64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450" name="Picture 2" descr="https://releaseblueprints.ibm.com/download/attachments/42373896/languageID_32.png?version=1&amp;modificationDate=14068428365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9825" y="4910138"/>
              <a:ext cx="641350" cy="590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451" name="Picture 20" descr="https://releaseblueprints.ibm.com/download/attachments/42373896/MachineTranslation_32x32.png?version=1&amp;modificationDate=140684264720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5013" y="4152900"/>
              <a:ext cx="6604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452" name="Picture 4" descr="https://releaseblueprints.ibm.com/download/attachments/42373896/glimpse_32.png?version=1&amp;modificationDate=14068428779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68713" y="4138613"/>
              <a:ext cx="685800" cy="633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453" name="Picture 24" descr="https://releaseblueprints.ibm.com/download/attachments/42373896/Mockingbird_32x32.png?version=1&amp;modificationDate=14068425862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76513" y="4886325"/>
              <a:ext cx="682625" cy="628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454" name="Picture 14" descr="https://releaseblueprints.ibm.com/download/attachments/42373896/QA_32x32.png?version=1&amp;modificationDate=140684200864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02313" y="4891088"/>
              <a:ext cx="673100" cy="620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455" name="Picture 28" descr="https://releaseblueprints.ibm.com/download/attachments/42373896/SIRE_32x32.png?version=1&amp;modificationDate=140684230646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37100" y="4881563"/>
              <a:ext cx="652463"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456" name="TextBox 68"/>
            <p:cNvSpPr txBox="1">
              <a:spLocks noChangeArrowheads="1"/>
            </p:cNvSpPr>
            <p:nvPr/>
          </p:nvSpPr>
          <p:spPr bwMode="auto">
            <a:xfrm>
              <a:off x="2493963" y="3767138"/>
              <a:ext cx="23590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914400" eaLnBrk="1" hangingPunct="1"/>
              <a:r>
                <a:rPr lang="en-US" altLang="en-US" sz="1400" b="1">
                  <a:solidFill>
                    <a:srgbClr val="0C5726"/>
                  </a:solidFill>
                  <a:ea typeface="ヒラギノ角ゴ Pro W3"/>
                  <a:cs typeface="ヒラギノ角ゴ Pro W3"/>
                </a:rPr>
                <a:t>Cognitive Services (APIs)</a:t>
              </a:r>
            </a:p>
          </p:txBody>
        </p:sp>
      </p:grpSp>
      <p:sp>
        <p:nvSpPr>
          <p:cNvPr id="97" name="Footer Placeholder 3"/>
          <p:cNvSpPr>
            <a:spLocks noGrp="1"/>
          </p:cNvSpPr>
          <p:nvPr>
            <p:ph type="ftr" sz="quarter" idx="10"/>
          </p:nvPr>
        </p:nvSpPr>
        <p:spPr>
          <a:xfrm>
            <a:off x="457200" y="6324600"/>
            <a:ext cx="5562600" cy="244475"/>
          </a:xfrm>
        </p:spPr>
        <p:txBody>
          <a:bodyPr/>
          <a:lstStyle/>
          <a:p>
            <a:pPr>
              <a:defRPr/>
            </a:pPr>
            <a:r>
              <a:rPr lang="en-US" altLang="en-US" smtClean="0"/>
              <a:t>© 2014 International Business Machines Corporation</a:t>
            </a:r>
            <a:endParaRPr lang="en-US" altLang="en-US"/>
          </a:p>
        </p:txBody>
      </p:sp>
    </p:spTree>
    <p:extLst>
      <p:ext uri="{BB962C8B-B14F-4D97-AF65-F5344CB8AC3E}">
        <p14:creationId xmlns:p14="http://schemas.microsoft.com/office/powerpoint/2010/main" val="152294350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ounded Rectangle 26"/>
          <p:cNvSpPr>
            <a:spLocks noChangeArrowheads="1"/>
          </p:cNvSpPr>
          <p:nvPr/>
        </p:nvSpPr>
        <p:spPr bwMode="auto">
          <a:xfrm>
            <a:off x="138113" y="2412999"/>
            <a:ext cx="2041525" cy="3499069"/>
          </a:xfrm>
          <a:prstGeom prst="roundRect">
            <a:avLst>
              <a:gd name="adj" fmla="val 16667"/>
            </a:avLst>
          </a:prstGeom>
          <a:solidFill>
            <a:srgbClr val="8DC63F"/>
          </a:solidFill>
          <a:ln w="9525">
            <a:noFill/>
            <a:miter lim="800000"/>
            <a:headEnd/>
            <a:tailEnd/>
          </a:ln>
        </p:spPr>
        <p:txBody>
          <a:bodyPr tIns="91440" bIns="91440"/>
          <a:lstStyle/>
          <a:p>
            <a:pPr marL="114300" indent="-114300">
              <a:lnSpc>
                <a:spcPct val="90000"/>
              </a:lnSpc>
            </a:pPr>
            <a:endParaRPr lang="en-US" altLang="en-US" sz="1200" b="1">
              <a:ea typeface="MS PGothic" pitchFamily="34" charset="-128"/>
            </a:endParaRPr>
          </a:p>
        </p:txBody>
      </p:sp>
      <p:sp>
        <p:nvSpPr>
          <p:cNvPr id="9219" name="Rounded Rectangle 27"/>
          <p:cNvSpPr>
            <a:spLocks noChangeArrowheads="1"/>
          </p:cNvSpPr>
          <p:nvPr/>
        </p:nvSpPr>
        <p:spPr bwMode="auto">
          <a:xfrm>
            <a:off x="2417763" y="2413000"/>
            <a:ext cx="2041525" cy="2755900"/>
          </a:xfrm>
          <a:prstGeom prst="roundRect">
            <a:avLst>
              <a:gd name="adj" fmla="val 16667"/>
            </a:avLst>
          </a:prstGeom>
          <a:solidFill>
            <a:srgbClr val="16AF4B"/>
          </a:solidFill>
          <a:ln w="9525">
            <a:noFill/>
            <a:miter lim="800000"/>
            <a:headEnd/>
            <a:tailEnd/>
          </a:ln>
        </p:spPr>
        <p:txBody>
          <a:bodyPr tIns="91440" bIns="91440"/>
          <a:lstStyle/>
          <a:p>
            <a:pPr marL="114300" indent="-114300">
              <a:lnSpc>
                <a:spcPct val="90000"/>
              </a:lnSpc>
            </a:pPr>
            <a:endParaRPr lang="en-US" altLang="en-US" sz="1200" b="1">
              <a:ea typeface="MS PGothic" pitchFamily="34" charset="-128"/>
            </a:endParaRPr>
          </a:p>
        </p:txBody>
      </p:sp>
      <p:sp>
        <p:nvSpPr>
          <p:cNvPr id="8197" name="Rounded Rectangle 28"/>
          <p:cNvSpPr>
            <a:spLocks noChangeArrowheads="1"/>
          </p:cNvSpPr>
          <p:nvPr/>
        </p:nvSpPr>
        <p:spPr bwMode="auto">
          <a:xfrm>
            <a:off x="4697413" y="2413000"/>
            <a:ext cx="2041525" cy="2755900"/>
          </a:xfrm>
          <a:prstGeom prst="roundRect">
            <a:avLst>
              <a:gd name="adj" fmla="val 16667"/>
            </a:avLst>
          </a:prstGeom>
          <a:solidFill>
            <a:schemeClr val="accent3"/>
          </a:solidFill>
          <a:ln>
            <a:noFill/>
          </a:ln>
          <a:extLst/>
        </p:spPr>
        <p:txBody>
          <a:bodyPr tIns="91440" bIns="91440"/>
          <a:lstStyle>
            <a:lvl1pPr marL="114300" indent="-114300">
              <a:defRPr>
                <a:solidFill>
                  <a:schemeClr val="tx1"/>
                </a:solidFill>
                <a:latin typeface="Arial" panose="020B0604020202020204" pitchFamily="34" charset="0"/>
                <a:ea typeface="ヒラギノ角ゴ Pro W3" pitchFamily="120" charset="-128"/>
              </a:defRPr>
            </a:lvl1pPr>
            <a:lvl2pPr marL="742950" indent="-285750">
              <a:defRPr>
                <a:solidFill>
                  <a:schemeClr val="tx1"/>
                </a:solidFill>
                <a:latin typeface="Arial" panose="020B0604020202020204" pitchFamily="34" charset="0"/>
                <a:ea typeface="ヒラギノ角ゴ Pro W3" pitchFamily="120" charset="-128"/>
              </a:defRPr>
            </a:lvl2pPr>
            <a:lvl3pPr marL="1143000" indent="-228600">
              <a:defRPr>
                <a:solidFill>
                  <a:schemeClr val="tx1"/>
                </a:solidFill>
                <a:latin typeface="Arial" panose="020B0604020202020204" pitchFamily="34" charset="0"/>
                <a:ea typeface="ヒラギノ角ゴ Pro W3" pitchFamily="120" charset="-128"/>
              </a:defRPr>
            </a:lvl3pPr>
            <a:lvl4pPr marL="1600200" indent="-228600">
              <a:defRPr>
                <a:solidFill>
                  <a:schemeClr val="tx1"/>
                </a:solidFill>
                <a:latin typeface="Arial" panose="020B0604020202020204" pitchFamily="34" charset="0"/>
                <a:ea typeface="ヒラギノ角ゴ Pro W3" pitchFamily="120" charset="-128"/>
              </a:defRPr>
            </a:lvl4pPr>
            <a:lvl5pPr marL="2057400" indent="-228600">
              <a:defRPr>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 W3" pitchFamily="120" charset="-128"/>
              </a:defRPr>
            </a:lvl9pPr>
          </a:lstStyle>
          <a:p>
            <a:pPr>
              <a:lnSpc>
                <a:spcPct val="90000"/>
              </a:lnSpc>
              <a:defRPr/>
            </a:pPr>
            <a:endParaRPr lang="en-US" altLang="en-US" sz="1200" b="1">
              <a:ea typeface="MS PGothic" panose="020B0600070205080204" pitchFamily="34" charset="-128"/>
            </a:endParaRPr>
          </a:p>
        </p:txBody>
      </p:sp>
      <p:sp>
        <p:nvSpPr>
          <p:cNvPr id="9221" name="Rectangle 14"/>
          <p:cNvSpPr>
            <a:spLocks noChangeArrowheads="1"/>
          </p:cNvSpPr>
          <p:nvPr/>
        </p:nvSpPr>
        <p:spPr bwMode="auto">
          <a:xfrm>
            <a:off x="149225" y="3606800"/>
            <a:ext cx="1897063" cy="1169988"/>
          </a:xfrm>
          <a:prstGeom prst="rect">
            <a:avLst/>
          </a:prstGeom>
          <a:noFill/>
          <a:ln w="9525">
            <a:noFill/>
            <a:miter lim="800000"/>
            <a:headEnd/>
            <a:tailEnd/>
          </a:ln>
        </p:spPr>
        <p:txBody>
          <a:bodyPr>
            <a:spAutoFit/>
          </a:bodyPr>
          <a:lstStyle/>
          <a:p>
            <a:pPr marL="168275" indent="-168275">
              <a:buFontTx/>
              <a:buChar char="•"/>
            </a:pPr>
            <a:r>
              <a:rPr lang="en-US" altLang="en-US" sz="1400" b="1">
                <a:solidFill>
                  <a:schemeClr val="bg1"/>
                </a:solidFill>
                <a:latin typeface="Calibri" pitchFamily="34" charset="0"/>
              </a:rPr>
              <a:t>Developer free access</a:t>
            </a:r>
          </a:p>
          <a:p>
            <a:pPr marL="168275" indent="-168275">
              <a:buFontTx/>
              <a:buChar char="•"/>
            </a:pPr>
            <a:r>
              <a:rPr lang="en-US" altLang="en-US" sz="1400" b="1">
                <a:solidFill>
                  <a:schemeClr val="bg1"/>
                </a:solidFill>
                <a:latin typeface="Calibri" pitchFamily="34" charset="0"/>
              </a:rPr>
              <a:t>Beta services </a:t>
            </a:r>
          </a:p>
          <a:p>
            <a:pPr marL="168275" indent="-168275">
              <a:buFontTx/>
              <a:buChar char="•"/>
            </a:pPr>
            <a:r>
              <a:rPr lang="en-US" altLang="en-US" sz="1400" b="1">
                <a:solidFill>
                  <a:schemeClr val="bg1"/>
                </a:solidFill>
                <a:latin typeface="Calibri" pitchFamily="34" charset="0"/>
              </a:rPr>
              <a:t>Fixed content</a:t>
            </a:r>
          </a:p>
          <a:p>
            <a:pPr marL="168275" indent="-168275">
              <a:buFontTx/>
              <a:buChar char="•"/>
            </a:pPr>
            <a:r>
              <a:rPr lang="en-US" altLang="en-US" sz="1400" b="1">
                <a:solidFill>
                  <a:schemeClr val="bg1"/>
                </a:solidFill>
                <a:latin typeface="Calibri" pitchFamily="34" charset="0"/>
              </a:rPr>
              <a:t>No SLAs</a:t>
            </a:r>
          </a:p>
        </p:txBody>
      </p:sp>
      <p:sp>
        <p:nvSpPr>
          <p:cNvPr id="9222" name="Rectangle 15"/>
          <p:cNvSpPr>
            <a:spLocks noChangeArrowheads="1"/>
          </p:cNvSpPr>
          <p:nvPr/>
        </p:nvSpPr>
        <p:spPr bwMode="auto">
          <a:xfrm>
            <a:off x="2413000" y="3606800"/>
            <a:ext cx="2006600" cy="1600200"/>
          </a:xfrm>
          <a:prstGeom prst="rect">
            <a:avLst/>
          </a:prstGeom>
          <a:noFill/>
          <a:ln w="9525">
            <a:noFill/>
            <a:miter lim="800000"/>
            <a:headEnd/>
            <a:tailEnd/>
          </a:ln>
        </p:spPr>
        <p:txBody>
          <a:bodyPr>
            <a:spAutoFit/>
          </a:bodyPr>
          <a:lstStyle/>
          <a:p>
            <a:pPr marL="168275" indent="-168275">
              <a:buFontTx/>
              <a:buChar char="•"/>
            </a:pPr>
            <a:r>
              <a:rPr lang="en-US" altLang="en-US" sz="1400" b="1">
                <a:solidFill>
                  <a:schemeClr val="bg1"/>
                </a:solidFill>
                <a:latin typeface="Calibri" pitchFamily="34" charset="0"/>
              </a:rPr>
              <a:t>Enterprise paid access to production and beta services</a:t>
            </a:r>
          </a:p>
          <a:p>
            <a:pPr marL="168275" indent="-168275">
              <a:buFontTx/>
              <a:buChar char="•"/>
            </a:pPr>
            <a:r>
              <a:rPr lang="en-US" altLang="en-US" sz="1400" b="1">
                <a:solidFill>
                  <a:schemeClr val="bg1"/>
                </a:solidFill>
                <a:latin typeface="Calibri" pitchFamily="34" charset="0"/>
              </a:rPr>
              <a:t>Use custom content</a:t>
            </a:r>
          </a:p>
          <a:p>
            <a:pPr marL="168275" indent="-168275">
              <a:buFontTx/>
              <a:buChar char="•"/>
            </a:pPr>
            <a:r>
              <a:rPr lang="en-US" altLang="en-US" sz="1400" b="1">
                <a:solidFill>
                  <a:schemeClr val="bg1"/>
                </a:solidFill>
                <a:latin typeface="Calibri" pitchFamily="34" charset="0"/>
              </a:rPr>
              <a:t>GA-level Q&amp;A service</a:t>
            </a:r>
          </a:p>
          <a:p>
            <a:pPr marL="168275" indent="-168275">
              <a:buFontTx/>
              <a:buChar char="•"/>
            </a:pPr>
            <a:r>
              <a:rPr lang="en-US" altLang="en-US" sz="1400" b="1">
                <a:solidFill>
                  <a:schemeClr val="bg1"/>
                </a:solidFill>
                <a:latin typeface="Calibri" pitchFamily="34" charset="0"/>
              </a:rPr>
              <a:t>Dev SLAs</a:t>
            </a:r>
          </a:p>
          <a:p>
            <a:pPr marL="168275" indent="-168275">
              <a:buFontTx/>
              <a:buChar char="•"/>
            </a:pPr>
            <a:r>
              <a:rPr lang="en-US" altLang="en-US" sz="1400" b="1">
                <a:solidFill>
                  <a:schemeClr val="bg1"/>
                </a:solidFill>
                <a:latin typeface="Calibri" pitchFamily="34" charset="0"/>
              </a:rPr>
              <a:t>Enterprise training</a:t>
            </a:r>
          </a:p>
        </p:txBody>
      </p:sp>
      <p:sp>
        <p:nvSpPr>
          <p:cNvPr id="9223" name="TextBox 17"/>
          <p:cNvSpPr txBox="1">
            <a:spLocks noChangeArrowheads="1"/>
          </p:cNvSpPr>
          <p:nvPr/>
        </p:nvSpPr>
        <p:spPr bwMode="auto">
          <a:xfrm>
            <a:off x="287338" y="2455863"/>
            <a:ext cx="1722437" cy="1200150"/>
          </a:xfrm>
          <a:prstGeom prst="rect">
            <a:avLst/>
          </a:prstGeom>
          <a:noFill/>
          <a:ln w="9525">
            <a:noFill/>
            <a:miter lim="800000"/>
            <a:headEnd/>
            <a:tailEnd/>
          </a:ln>
        </p:spPr>
        <p:txBody>
          <a:bodyPr>
            <a:spAutoFit/>
          </a:bodyPr>
          <a:lstStyle/>
          <a:p>
            <a:pPr algn="ctr"/>
            <a:r>
              <a:rPr lang="en-US" altLang="en-US" b="1" dirty="0">
                <a:solidFill>
                  <a:schemeClr val="tx2"/>
                </a:solidFill>
              </a:rPr>
              <a:t>Watson Developer Cloud</a:t>
            </a:r>
            <a:br>
              <a:rPr lang="en-US" altLang="en-US" b="1" dirty="0">
                <a:solidFill>
                  <a:schemeClr val="tx2"/>
                </a:solidFill>
              </a:rPr>
            </a:br>
            <a:r>
              <a:rPr lang="en-US" altLang="en-US" b="1" dirty="0">
                <a:solidFill>
                  <a:schemeClr val="tx2"/>
                </a:solidFill>
              </a:rPr>
              <a:t>**</a:t>
            </a:r>
            <a:r>
              <a:rPr lang="en-US" altLang="en-US" dirty="0">
                <a:solidFill>
                  <a:schemeClr val="tx2"/>
                </a:solidFill>
              </a:rPr>
              <a:t>Trial**</a:t>
            </a:r>
          </a:p>
        </p:txBody>
      </p:sp>
      <p:sp>
        <p:nvSpPr>
          <p:cNvPr id="9224" name="TextBox 18"/>
          <p:cNvSpPr txBox="1">
            <a:spLocks noChangeArrowheads="1"/>
          </p:cNvSpPr>
          <p:nvPr/>
        </p:nvSpPr>
        <p:spPr bwMode="auto">
          <a:xfrm>
            <a:off x="2519363" y="2455863"/>
            <a:ext cx="1722437" cy="1200150"/>
          </a:xfrm>
          <a:prstGeom prst="rect">
            <a:avLst/>
          </a:prstGeom>
          <a:noFill/>
          <a:ln w="9525">
            <a:noFill/>
            <a:miter lim="800000"/>
            <a:headEnd/>
            <a:tailEnd/>
          </a:ln>
        </p:spPr>
        <p:txBody>
          <a:bodyPr>
            <a:spAutoFit/>
          </a:bodyPr>
          <a:lstStyle/>
          <a:p>
            <a:pPr algn="ctr"/>
            <a:r>
              <a:rPr lang="en-US" altLang="en-US" b="1">
                <a:solidFill>
                  <a:schemeClr val="tx2"/>
                </a:solidFill>
              </a:rPr>
              <a:t>Watson Developer Cloud</a:t>
            </a:r>
          </a:p>
          <a:p>
            <a:pPr algn="ctr"/>
            <a:r>
              <a:rPr lang="en-US" altLang="en-US">
                <a:solidFill>
                  <a:schemeClr val="tx2"/>
                </a:solidFill>
              </a:rPr>
              <a:t>**Sandbox**</a:t>
            </a:r>
          </a:p>
        </p:txBody>
      </p:sp>
      <p:sp>
        <p:nvSpPr>
          <p:cNvPr id="9225" name="TextBox 19"/>
          <p:cNvSpPr txBox="1">
            <a:spLocks noChangeArrowheads="1"/>
          </p:cNvSpPr>
          <p:nvPr/>
        </p:nvSpPr>
        <p:spPr bwMode="auto">
          <a:xfrm>
            <a:off x="4800600" y="2455863"/>
            <a:ext cx="1843088" cy="1200150"/>
          </a:xfrm>
          <a:prstGeom prst="rect">
            <a:avLst/>
          </a:prstGeom>
          <a:noFill/>
          <a:ln w="9525">
            <a:noFill/>
            <a:miter lim="800000"/>
            <a:headEnd/>
            <a:tailEnd/>
          </a:ln>
        </p:spPr>
        <p:txBody>
          <a:bodyPr>
            <a:spAutoFit/>
          </a:bodyPr>
          <a:lstStyle/>
          <a:p>
            <a:pPr algn="ctr"/>
            <a:r>
              <a:rPr lang="en-US" altLang="en-US" b="1">
                <a:solidFill>
                  <a:schemeClr val="tx2"/>
                </a:solidFill>
              </a:rPr>
              <a:t>Watson Developer Cloud</a:t>
            </a:r>
          </a:p>
          <a:p>
            <a:pPr algn="ctr"/>
            <a:r>
              <a:rPr lang="en-US" altLang="en-US">
                <a:solidFill>
                  <a:schemeClr val="tx2"/>
                </a:solidFill>
              </a:rPr>
              <a:t>**Production**</a:t>
            </a:r>
          </a:p>
        </p:txBody>
      </p:sp>
      <p:sp>
        <p:nvSpPr>
          <p:cNvPr id="9226" name="Rectangle 15"/>
          <p:cNvSpPr>
            <a:spLocks noChangeArrowheads="1"/>
          </p:cNvSpPr>
          <p:nvPr/>
        </p:nvSpPr>
        <p:spPr bwMode="auto">
          <a:xfrm>
            <a:off x="4689475" y="3606800"/>
            <a:ext cx="2092325" cy="1600200"/>
          </a:xfrm>
          <a:prstGeom prst="rect">
            <a:avLst/>
          </a:prstGeom>
          <a:noFill/>
          <a:ln w="9525">
            <a:noFill/>
            <a:miter lim="800000"/>
            <a:headEnd/>
            <a:tailEnd/>
          </a:ln>
        </p:spPr>
        <p:txBody>
          <a:bodyPr>
            <a:spAutoFit/>
          </a:bodyPr>
          <a:lstStyle/>
          <a:p>
            <a:pPr marL="168275" indent="-168275">
              <a:buFontTx/>
              <a:buChar char="•"/>
            </a:pPr>
            <a:r>
              <a:rPr lang="en-US" altLang="en-US" sz="1400" b="1">
                <a:solidFill>
                  <a:schemeClr val="bg1"/>
                </a:solidFill>
                <a:latin typeface="Calibri" pitchFamily="34" charset="0"/>
              </a:rPr>
              <a:t>Clients and ecosystem partners</a:t>
            </a:r>
          </a:p>
          <a:p>
            <a:pPr marL="168275" indent="-168275">
              <a:buFontTx/>
              <a:buChar char="•"/>
            </a:pPr>
            <a:r>
              <a:rPr lang="en-US" altLang="en-US" sz="1400" b="1">
                <a:solidFill>
                  <a:schemeClr val="bg1"/>
                </a:solidFill>
                <a:latin typeface="Calibri" pitchFamily="34" charset="0"/>
              </a:rPr>
              <a:t>Revenue share or monthly fee</a:t>
            </a:r>
          </a:p>
          <a:p>
            <a:pPr marL="168275" indent="-168275">
              <a:buFontTx/>
              <a:buChar char="•"/>
            </a:pPr>
            <a:r>
              <a:rPr lang="en-US" altLang="en-US" sz="1400" b="1">
                <a:solidFill>
                  <a:schemeClr val="bg1"/>
                </a:solidFill>
                <a:latin typeface="Calibri" pitchFamily="34" charset="0"/>
              </a:rPr>
              <a:t>Full service access and custom content</a:t>
            </a:r>
          </a:p>
          <a:p>
            <a:pPr marL="168275" indent="-168275">
              <a:buFontTx/>
              <a:buChar char="•"/>
            </a:pPr>
            <a:r>
              <a:rPr lang="en-US" altLang="en-US" sz="1400" b="1">
                <a:solidFill>
                  <a:schemeClr val="bg1"/>
                </a:solidFill>
                <a:latin typeface="Calibri" pitchFamily="34" charset="0"/>
              </a:rPr>
              <a:t>Prod SLAs</a:t>
            </a:r>
          </a:p>
        </p:txBody>
      </p:sp>
      <p:sp>
        <p:nvSpPr>
          <p:cNvPr id="16396" name="Title 1"/>
          <p:cNvSpPr txBox="1">
            <a:spLocks/>
          </p:cNvSpPr>
          <p:nvPr/>
        </p:nvSpPr>
        <p:spPr bwMode="auto">
          <a:xfrm>
            <a:off x="141880" y="380986"/>
            <a:ext cx="8229600" cy="427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lstStyle>
            <a:lvl1pPr eaLnBrk="0" hangingPunct="0">
              <a:defRPr sz="2800" b="1">
                <a:latin typeface="+mj-lt"/>
                <a:ea typeface="+mj-ea"/>
                <a:cs typeface="ヒラギノ角ゴ Pro W3" charset="0"/>
              </a:defRPr>
            </a:lvl1pPr>
            <a:lvl2pPr eaLnBrk="0" hangingPunct="0">
              <a:defRPr sz="2800" b="1">
                <a:latin typeface="Arial" charset="0"/>
                <a:ea typeface="ヒラギノ角ゴ Pro W3" charset="0"/>
                <a:cs typeface="ヒラギノ角ゴ Pro W3" charset="0"/>
              </a:defRPr>
            </a:lvl2pPr>
            <a:lvl3pPr eaLnBrk="0" hangingPunct="0">
              <a:defRPr sz="2800" b="1">
                <a:latin typeface="Arial" charset="0"/>
                <a:ea typeface="ヒラギノ角ゴ Pro W3" charset="0"/>
                <a:cs typeface="ヒラギノ角ゴ Pro W3" charset="0"/>
              </a:defRPr>
            </a:lvl3pPr>
            <a:lvl4pPr eaLnBrk="0" hangingPunct="0">
              <a:defRPr sz="2800" b="1">
                <a:latin typeface="Arial" charset="0"/>
                <a:ea typeface="ヒラギノ角ゴ Pro W3" charset="0"/>
                <a:cs typeface="ヒラギノ角ゴ Pro W3" charset="0"/>
              </a:defRPr>
            </a:lvl4pPr>
            <a:lvl5pPr eaLnBrk="0" hangingPunct="0">
              <a:defRPr sz="2800" b="1">
                <a:latin typeface="Arial" charset="0"/>
                <a:ea typeface="ヒラギノ角ゴ Pro W3" charset="0"/>
                <a:cs typeface="ヒラギノ角ゴ Pro W3" charset="0"/>
              </a:defRPr>
            </a:lvl5pPr>
            <a:lvl6pPr marL="457200" fontAlgn="base">
              <a:spcBef>
                <a:spcPct val="0"/>
              </a:spcBef>
              <a:spcAft>
                <a:spcPct val="0"/>
              </a:spcAft>
              <a:defRPr sz="2800" b="1">
                <a:latin typeface="Arial" charset="0"/>
                <a:ea typeface="ヒラギノ角ゴ Pro W3" charset="0"/>
              </a:defRPr>
            </a:lvl6pPr>
            <a:lvl7pPr marL="914400" fontAlgn="base">
              <a:spcBef>
                <a:spcPct val="0"/>
              </a:spcBef>
              <a:spcAft>
                <a:spcPct val="0"/>
              </a:spcAft>
              <a:defRPr sz="2800" b="1">
                <a:latin typeface="Arial" charset="0"/>
                <a:ea typeface="ヒラギノ角ゴ Pro W3" charset="0"/>
              </a:defRPr>
            </a:lvl7pPr>
            <a:lvl8pPr marL="1371600" fontAlgn="base">
              <a:spcBef>
                <a:spcPct val="0"/>
              </a:spcBef>
              <a:spcAft>
                <a:spcPct val="0"/>
              </a:spcAft>
              <a:defRPr sz="2800" b="1">
                <a:latin typeface="Arial" charset="0"/>
                <a:ea typeface="ヒラギノ角ゴ Pro W3" charset="0"/>
              </a:defRPr>
            </a:lvl8pPr>
            <a:lvl9pPr marL="1828800" fontAlgn="base">
              <a:spcBef>
                <a:spcPct val="0"/>
              </a:spcBef>
              <a:spcAft>
                <a:spcPct val="0"/>
              </a:spcAft>
              <a:defRPr sz="2800" b="1">
                <a:latin typeface="Arial" charset="0"/>
                <a:ea typeface="ヒラギノ角ゴ Pro W3" charset="0"/>
              </a:defRPr>
            </a:lvl9pPr>
          </a:lstStyle>
          <a:p>
            <a:pPr>
              <a:defRPr/>
            </a:pPr>
            <a:r>
              <a:rPr lang="en-US" altLang="en-US" dirty="0"/>
              <a:t>Users access Watson services in different ways depending on their needs and goals</a:t>
            </a:r>
          </a:p>
        </p:txBody>
      </p:sp>
      <p:sp>
        <p:nvSpPr>
          <p:cNvPr id="9228" name="Rounded Rectangle 2"/>
          <p:cNvSpPr>
            <a:spLocks noChangeArrowheads="1"/>
          </p:cNvSpPr>
          <p:nvPr/>
        </p:nvSpPr>
        <p:spPr bwMode="auto">
          <a:xfrm>
            <a:off x="6977063" y="2413000"/>
            <a:ext cx="2039937" cy="2740025"/>
          </a:xfrm>
          <a:prstGeom prst="roundRect">
            <a:avLst>
              <a:gd name="adj" fmla="val 16667"/>
            </a:avLst>
          </a:prstGeom>
          <a:solidFill>
            <a:srgbClr val="00B3EF"/>
          </a:solidFill>
          <a:ln w="9525">
            <a:noFill/>
            <a:round/>
            <a:headEnd/>
            <a:tailEnd/>
          </a:ln>
        </p:spPr>
        <p:txBody>
          <a:bodyPr tIns="91440" bIns="91440"/>
          <a:lstStyle/>
          <a:p>
            <a:pPr marL="114300" indent="-114300" defTabSz="457200">
              <a:lnSpc>
                <a:spcPct val="90000"/>
              </a:lnSpc>
            </a:pPr>
            <a:endParaRPr lang="en-US" altLang="en-US" sz="1200" b="1">
              <a:solidFill>
                <a:srgbClr val="000000"/>
              </a:solidFill>
              <a:ea typeface="MS PGothic" pitchFamily="34" charset="-128"/>
            </a:endParaRPr>
          </a:p>
        </p:txBody>
      </p:sp>
      <p:sp>
        <p:nvSpPr>
          <p:cNvPr id="9229" name="Rectangle 14"/>
          <p:cNvSpPr>
            <a:spLocks noChangeArrowheads="1"/>
          </p:cNvSpPr>
          <p:nvPr/>
        </p:nvSpPr>
        <p:spPr bwMode="auto">
          <a:xfrm>
            <a:off x="7007225" y="3606800"/>
            <a:ext cx="1998663" cy="1169988"/>
          </a:xfrm>
          <a:prstGeom prst="rect">
            <a:avLst/>
          </a:prstGeom>
          <a:noFill/>
          <a:ln w="9525">
            <a:noFill/>
            <a:miter lim="800000"/>
            <a:headEnd/>
            <a:tailEnd/>
          </a:ln>
        </p:spPr>
        <p:txBody>
          <a:bodyPr>
            <a:spAutoFit/>
          </a:bodyPr>
          <a:lstStyle/>
          <a:p>
            <a:pPr marL="168275" indent="-168275">
              <a:buFontTx/>
              <a:buChar char="•"/>
            </a:pPr>
            <a:r>
              <a:rPr lang="en-US" altLang="en-US" sz="1400" b="1">
                <a:solidFill>
                  <a:schemeClr val="bg1"/>
                </a:solidFill>
                <a:latin typeface="Calibri" pitchFamily="34" charset="0"/>
              </a:rPr>
              <a:t>Select offerings include 180 day access to services</a:t>
            </a:r>
          </a:p>
          <a:p>
            <a:pPr marL="168275" indent="-168275">
              <a:buFontTx/>
              <a:buChar char="•"/>
            </a:pPr>
            <a:r>
              <a:rPr lang="en-US" altLang="en-US" sz="1400" b="1">
                <a:solidFill>
                  <a:schemeClr val="bg1"/>
                </a:solidFill>
                <a:latin typeface="Calibri" pitchFamily="34" charset="0"/>
              </a:rPr>
              <a:t>Production level when services go GA</a:t>
            </a:r>
          </a:p>
        </p:txBody>
      </p:sp>
      <p:sp>
        <p:nvSpPr>
          <p:cNvPr id="9230" name="TextBox 19"/>
          <p:cNvSpPr txBox="1">
            <a:spLocks noChangeArrowheads="1"/>
          </p:cNvSpPr>
          <p:nvPr/>
        </p:nvSpPr>
        <p:spPr bwMode="auto">
          <a:xfrm>
            <a:off x="6978650" y="2455863"/>
            <a:ext cx="2041525" cy="1200329"/>
          </a:xfrm>
          <a:prstGeom prst="rect">
            <a:avLst/>
          </a:prstGeom>
          <a:noFill/>
          <a:ln w="9525">
            <a:noFill/>
            <a:miter lim="800000"/>
            <a:headEnd/>
            <a:tailEnd/>
          </a:ln>
        </p:spPr>
        <p:txBody>
          <a:bodyPr>
            <a:spAutoFit/>
          </a:bodyPr>
          <a:lstStyle/>
          <a:p>
            <a:pPr algn="ctr"/>
            <a:r>
              <a:rPr lang="en-US" altLang="en-US" b="1" dirty="0">
                <a:solidFill>
                  <a:schemeClr val="tx2"/>
                </a:solidFill>
              </a:rPr>
              <a:t>IBM Products</a:t>
            </a:r>
          </a:p>
          <a:p>
            <a:pPr algn="ctr"/>
            <a:r>
              <a:rPr lang="en-US" altLang="en-US" dirty="0">
                <a:solidFill>
                  <a:schemeClr val="tx2"/>
                </a:solidFill>
              </a:rPr>
              <a:t>**Development </a:t>
            </a:r>
            <a:r>
              <a:rPr lang="en-US" altLang="en-US" dirty="0" smtClean="0">
                <a:solidFill>
                  <a:schemeClr val="tx2"/>
                </a:solidFill>
              </a:rPr>
              <a:t/>
            </a:r>
            <a:br>
              <a:rPr lang="en-US" altLang="en-US" dirty="0" smtClean="0">
                <a:solidFill>
                  <a:schemeClr val="tx2"/>
                </a:solidFill>
              </a:rPr>
            </a:br>
            <a:r>
              <a:rPr lang="en-US" altLang="en-US" dirty="0" smtClean="0">
                <a:solidFill>
                  <a:schemeClr val="tx2"/>
                </a:solidFill>
              </a:rPr>
              <a:t>&amp;</a:t>
            </a:r>
          </a:p>
          <a:p>
            <a:pPr algn="ctr"/>
            <a:r>
              <a:rPr lang="en-US" altLang="en-US" dirty="0" smtClean="0">
                <a:solidFill>
                  <a:schemeClr val="tx2"/>
                </a:solidFill>
              </a:rPr>
              <a:t>Production</a:t>
            </a:r>
            <a:r>
              <a:rPr lang="en-US" altLang="en-US" dirty="0">
                <a:solidFill>
                  <a:schemeClr val="tx2"/>
                </a:solidFill>
              </a:rPr>
              <a:t>**</a:t>
            </a: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412518"/>
            <a:ext cx="8229600" cy="579438"/>
          </a:xfrm>
        </p:spPr>
        <p:txBody>
          <a:bodyPr/>
          <a:lstStyle/>
          <a:p>
            <a:pPr>
              <a:defRPr/>
            </a:pPr>
            <a:r>
              <a:rPr lang="en-US" altLang="en-US" sz="2000" smtClean="0"/>
              <a:t>Bluemix has </a:t>
            </a:r>
            <a:r>
              <a:rPr lang="en-US" altLang="en-US" sz="2000" dirty="0" smtClean="0"/>
              <a:t>radically expanded </a:t>
            </a:r>
            <a:r>
              <a:rPr lang="en-US" altLang="en-US" sz="2000" dirty="0"/>
              <a:t>access to Watson </a:t>
            </a:r>
            <a:r>
              <a:rPr lang="en-US" altLang="en-US" sz="2000" dirty="0" smtClean="0"/>
              <a:t>services</a:t>
            </a:r>
            <a:endParaRPr lang="en-US" altLang="en-US" sz="2000" dirty="0"/>
          </a:p>
        </p:txBody>
      </p:sp>
      <p:pic>
        <p:nvPicPr>
          <p:cNvPr id="5122" name="Picture 2" descr="http://drewbedard.files.wordpress.com/2013/03/faucet-trickle1.jpg"/>
          <p:cNvPicPr>
            <a:picLocks noChangeAspect="1" noChangeArrowheads="1"/>
          </p:cNvPicPr>
          <p:nvPr/>
        </p:nvPicPr>
        <p:blipFill rotWithShape="1">
          <a:blip r:embed="rId3">
            <a:extLst>
              <a:ext uri="{28A0092B-C50C-407E-A947-70E740481C1C}">
                <a14:useLocalDpi xmlns:a14="http://schemas.microsoft.com/office/drawing/2010/main" val="0"/>
              </a:ext>
            </a:extLst>
          </a:blip>
          <a:srcRect b="21077"/>
          <a:stretch/>
        </p:blipFill>
        <p:spPr bwMode="auto">
          <a:xfrm>
            <a:off x="793530" y="1335732"/>
            <a:ext cx="2938498" cy="18147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5126" name="Picture 6" descr="http://www.wallpapersak.com/wp-content/uploads/2014/08/Niagara-Falls-Image-12.jpg"/>
          <p:cNvPicPr>
            <a:picLocks noChangeAspect="1" noChangeArrowheads="1"/>
          </p:cNvPicPr>
          <p:nvPr/>
        </p:nvPicPr>
        <p:blipFill rotWithShape="1">
          <a:blip r:embed="rId4">
            <a:extLst>
              <a:ext uri="{28A0092B-C50C-407E-A947-70E740481C1C}">
                <a14:useLocalDpi xmlns:a14="http://schemas.microsoft.com/office/drawing/2010/main" val="0"/>
              </a:ext>
            </a:extLst>
          </a:blip>
          <a:srcRect b="5854"/>
          <a:stretch/>
        </p:blipFill>
        <p:spPr bwMode="auto">
          <a:xfrm>
            <a:off x="5319823" y="1335731"/>
            <a:ext cx="2926522" cy="18061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8197" name="TextBox 4"/>
          <p:cNvSpPr txBox="1">
            <a:spLocks noChangeArrowheads="1"/>
          </p:cNvSpPr>
          <p:nvPr/>
        </p:nvSpPr>
        <p:spPr bwMode="auto">
          <a:xfrm>
            <a:off x="417513" y="3266346"/>
            <a:ext cx="3317875" cy="646112"/>
          </a:xfrm>
          <a:prstGeom prst="rect">
            <a:avLst/>
          </a:prstGeom>
          <a:noFill/>
          <a:ln w="9525">
            <a:noFill/>
            <a:miter lim="800000"/>
            <a:headEnd/>
            <a:tailEnd/>
          </a:ln>
        </p:spPr>
        <p:txBody>
          <a:bodyPr>
            <a:spAutoFit/>
          </a:bodyPr>
          <a:lstStyle/>
          <a:p>
            <a:pPr algn="r"/>
            <a:r>
              <a:rPr lang="en-US" altLang="en-US"/>
              <a:t>Access restricted to partners and IBM developers</a:t>
            </a:r>
          </a:p>
        </p:txBody>
      </p:sp>
      <p:sp>
        <p:nvSpPr>
          <p:cNvPr id="8198" name="TextBox 8"/>
          <p:cNvSpPr txBox="1">
            <a:spLocks noChangeArrowheads="1"/>
          </p:cNvSpPr>
          <p:nvPr/>
        </p:nvSpPr>
        <p:spPr bwMode="auto">
          <a:xfrm>
            <a:off x="5299075" y="3266346"/>
            <a:ext cx="3316288" cy="646112"/>
          </a:xfrm>
          <a:prstGeom prst="rect">
            <a:avLst/>
          </a:prstGeom>
          <a:noFill/>
          <a:ln w="9525">
            <a:noFill/>
            <a:miter lim="800000"/>
            <a:headEnd/>
            <a:tailEnd/>
          </a:ln>
        </p:spPr>
        <p:txBody>
          <a:bodyPr>
            <a:spAutoFit/>
          </a:bodyPr>
          <a:lstStyle/>
          <a:p>
            <a:r>
              <a:rPr lang="en-US" altLang="en-US"/>
              <a:t>Accessible by anyone with a Bluemix account</a:t>
            </a:r>
          </a:p>
        </p:txBody>
      </p:sp>
      <p:sp>
        <p:nvSpPr>
          <p:cNvPr id="8199" name="TextBox 9"/>
          <p:cNvSpPr txBox="1">
            <a:spLocks noChangeArrowheads="1"/>
          </p:cNvSpPr>
          <p:nvPr/>
        </p:nvSpPr>
        <p:spPr bwMode="auto">
          <a:xfrm>
            <a:off x="417513" y="4088671"/>
            <a:ext cx="3317875" cy="646112"/>
          </a:xfrm>
          <a:prstGeom prst="rect">
            <a:avLst/>
          </a:prstGeom>
          <a:noFill/>
          <a:ln w="9525">
            <a:noFill/>
            <a:miter lim="800000"/>
            <a:headEnd/>
            <a:tailEnd/>
          </a:ln>
        </p:spPr>
        <p:txBody>
          <a:bodyPr>
            <a:spAutoFit/>
          </a:bodyPr>
          <a:lstStyle/>
          <a:p>
            <a:pPr algn="r"/>
            <a:r>
              <a:rPr lang="en-US" altLang="en-US"/>
              <a:t>Wait until services are GA to release</a:t>
            </a:r>
          </a:p>
        </p:txBody>
      </p:sp>
      <p:sp>
        <p:nvSpPr>
          <p:cNvPr id="8200" name="TextBox 10"/>
          <p:cNvSpPr txBox="1">
            <a:spLocks noChangeArrowheads="1"/>
          </p:cNvSpPr>
          <p:nvPr/>
        </p:nvSpPr>
        <p:spPr bwMode="auto">
          <a:xfrm>
            <a:off x="5299075" y="4088671"/>
            <a:ext cx="3316288" cy="646112"/>
          </a:xfrm>
          <a:prstGeom prst="rect">
            <a:avLst/>
          </a:prstGeom>
          <a:noFill/>
          <a:ln w="9525">
            <a:noFill/>
            <a:miter lim="800000"/>
            <a:headEnd/>
            <a:tailEnd/>
          </a:ln>
        </p:spPr>
        <p:txBody>
          <a:bodyPr>
            <a:spAutoFit/>
          </a:bodyPr>
          <a:lstStyle/>
          <a:p>
            <a:r>
              <a:rPr lang="en-US" altLang="en-US"/>
              <a:t>Release in Beta and gather input from user community</a:t>
            </a:r>
          </a:p>
        </p:txBody>
      </p:sp>
      <p:sp>
        <p:nvSpPr>
          <p:cNvPr id="8201" name="TextBox 11"/>
          <p:cNvSpPr txBox="1">
            <a:spLocks noChangeArrowheads="1"/>
          </p:cNvSpPr>
          <p:nvPr/>
        </p:nvSpPr>
        <p:spPr bwMode="auto">
          <a:xfrm>
            <a:off x="417513" y="4899883"/>
            <a:ext cx="3317875" cy="368300"/>
          </a:xfrm>
          <a:prstGeom prst="rect">
            <a:avLst/>
          </a:prstGeom>
          <a:noFill/>
          <a:ln w="9525">
            <a:noFill/>
            <a:miter lim="800000"/>
            <a:headEnd/>
            <a:tailEnd/>
          </a:ln>
        </p:spPr>
        <p:txBody>
          <a:bodyPr>
            <a:spAutoFit/>
          </a:bodyPr>
          <a:lstStyle/>
          <a:p>
            <a:pPr algn="r"/>
            <a:r>
              <a:rPr lang="en-US" altLang="en-US"/>
              <a:t>North America</a:t>
            </a:r>
          </a:p>
        </p:txBody>
      </p:sp>
      <p:sp>
        <p:nvSpPr>
          <p:cNvPr id="8202" name="TextBox 12"/>
          <p:cNvSpPr txBox="1">
            <a:spLocks noChangeArrowheads="1"/>
          </p:cNvSpPr>
          <p:nvPr/>
        </p:nvSpPr>
        <p:spPr bwMode="auto">
          <a:xfrm>
            <a:off x="5299075" y="4899883"/>
            <a:ext cx="3316288" cy="368300"/>
          </a:xfrm>
          <a:prstGeom prst="rect">
            <a:avLst/>
          </a:prstGeom>
          <a:noFill/>
          <a:ln w="9525">
            <a:noFill/>
            <a:miter lim="800000"/>
            <a:headEnd/>
            <a:tailEnd/>
          </a:ln>
        </p:spPr>
        <p:txBody>
          <a:bodyPr>
            <a:spAutoFit/>
          </a:bodyPr>
          <a:lstStyle/>
          <a:p>
            <a:r>
              <a:rPr lang="en-US" altLang="en-US"/>
              <a:t>Global</a:t>
            </a:r>
          </a:p>
        </p:txBody>
      </p:sp>
      <p:sp>
        <p:nvSpPr>
          <p:cNvPr id="2" name="Isosceles Triangle 1"/>
          <p:cNvSpPr/>
          <p:nvPr/>
        </p:nvSpPr>
        <p:spPr>
          <a:xfrm rot="5400000">
            <a:off x="1981200" y="3150458"/>
            <a:ext cx="4953000" cy="990600"/>
          </a:xfrm>
          <a:prstGeom prst="triangle">
            <a:avLst/>
          </a:prstGeom>
          <a:gradFill flip="none" rotWithShape="1">
            <a:gsLst>
              <a:gs pos="0">
                <a:schemeClr val="accent4"/>
              </a:gs>
              <a:gs pos="100000">
                <a:schemeClr val="accent4">
                  <a:alpha val="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p:nvSpPr>
        <p:spPr>
          <a:xfrm>
            <a:off x="910147" y="1336676"/>
            <a:ext cx="2740879" cy="369332"/>
          </a:xfrm>
          <a:prstGeom prst="rect">
            <a:avLst/>
          </a:prstGeom>
        </p:spPr>
        <p:txBody>
          <a:bodyPr wrap="none">
            <a:spAutoFit/>
          </a:bodyPr>
          <a:lstStyle/>
          <a:p>
            <a:r>
              <a:rPr lang="en-US" altLang="en-US" smtClean="0"/>
              <a:t>Watson Developer Cloud</a:t>
            </a:r>
            <a:endParaRPr lang="en-US"/>
          </a:p>
        </p:txBody>
      </p:sp>
      <p:sp>
        <p:nvSpPr>
          <p:cNvPr id="15" name="Rectangle 14"/>
          <p:cNvSpPr/>
          <p:nvPr/>
        </p:nvSpPr>
        <p:spPr>
          <a:xfrm>
            <a:off x="5303476" y="1347183"/>
            <a:ext cx="3035831" cy="369332"/>
          </a:xfrm>
          <a:prstGeom prst="rect">
            <a:avLst/>
          </a:prstGeom>
        </p:spPr>
        <p:txBody>
          <a:bodyPr wrap="none">
            <a:spAutoFit/>
          </a:bodyPr>
          <a:lstStyle/>
          <a:p>
            <a:r>
              <a:rPr lang="en-US" altLang="en-US" smtClean="0"/>
              <a:t>Watson Services in Bluemix</a:t>
            </a: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Watson Services in </a:t>
            </a:r>
            <a:r>
              <a:rPr lang="en-US" dirty="0" err="1" smtClean="0"/>
              <a:t>Bluemix</a:t>
            </a:r>
            <a:endParaRPr lang="en-US" dirty="0"/>
          </a:p>
        </p:txBody>
      </p:sp>
      <p:sp>
        <p:nvSpPr>
          <p:cNvPr id="4" name="Slide Number Placeholder 3"/>
          <p:cNvSpPr>
            <a:spLocks noGrp="1"/>
          </p:cNvSpPr>
          <p:nvPr>
            <p:ph type="sldNum" sz="quarter" idx="11"/>
          </p:nvPr>
        </p:nvSpPr>
        <p:spPr/>
        <p:txBody>
          <a:bodyPr/>
          <a:lstStyle/>
          <a:p>
            <a:pPr>
              <a:defRPr/>
            </a:pPr>
            <a:r>
              <a:rPr lang="en-US" altLang="en-US" smtClean="0"/>
              <a:t>  </a:t>
            </a:r>
          </a:p>
          <a:p>
            <a:pPr>
              <a:defRPr/>
            </a:pPr>
            <a:fld id="{0FD44FE9-28F9-41F5-85BA-B854E2ED0505}" type="slidenum">
              <a:rPr lang="en-US" altLang="en-US" smtClean="0"/>
              <a:pPr>
                <a:defRPr/>
              </a:pPr>
              <a:t>7</a:t>
            </a:fld>
            <a:endParaRPr lang="en-US"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idx="4294967295"/>
          </p:nvPr>
        </p:nvSpPr>
        <p:spPr>
          <a:xfrm>
            <a:off x="454025" y="380986"/>
            <a:ext cx="8766175" cy="430213"/>
          </a:xfrm>
        </p:spPr>
        <p:txBody>
          <a:bodyPr/>
          <a:lstStyle/>
          <a:p>
            <a:r>
              <a:rPr lang="en-US" altLang="en-US" smtClean="0">
                <a:latin typeface="Arial" pitchFamily="34" charset="0"/>
              </a:rPr>
              <a:t>Concept Expansion</a:t>
            </a:r>
          </a:p>
        </p:txBody>
      </p:sp>
      <p:sp>
        <p:nvSpPr>
          <p:cNvPr id="22531" name="Content Placeholder 2"/>
          <p:cNvSpPr txBox="1">
            <a:spLocks/>
          </p:cNvSpPr>
          <p:nvPr/>
        </p:nvSpPr>
        <p:spPr bwMode="auto">
          <a:xfrm>
            <a:off x="381000" y="1111454"/>
            <a:ext cx="5310352"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eaLnBrk="1" hangingPunct="1">
              <a:lnSpc>
                <a:spcPct val="100000"/>
              </a:lnSpc>
              <a:spcBef>
                <a:spcPts val="100"/>
              </a:spcBef>
              <a:spcAft>
                <a:spcPct val="0"/>
              </a:spcAft>
              <a:buClr>
                <a:schemeClr val="tx1"/>
              </a:buClr>
              <a:buSzTx/>
              <a:buFontTx/>
              <a:buNone/>
            </a:pPr>
            <a:r>
              <a:rPr lang="en-US" altLang="en-US" sz="2400" b="1">
                <a:ea typeface="ヒラギノ角ゴ Pro W3"/>
                <a:cs typeface="ヒラギノ角ゴ Pro W3"/>
              </a:rPr>
              <a:t>What is it?</a:t>
            </a:r>
          </a:p>
          <a:p>
            <a:pPr eaLnBrk="1" fontAlgn="b" hangingPunct="1">
              <a:lnSpc>
                <a:spcPct val="100000"/>
              </a:lnSpc>
              <a:spcBef>
                <a:spcPct val="20000"/>
              </a:spcBef>
              <a:spcAft>
                <a:spcPct val="0"/>
              </a:spcAft>
              <a:buClr>
                <a:schemeClr val="tx1"/>
              </a:buClr>
              <a:buSzTx/>
              <a:buFont typeface="Wingdings" pitchFamily="2" charset="2"/>
              <a:buNone/>
            </a:pPr>
            <a:r>
              <a:rPr lang="en-US" altLang="en-US" sz="2400" smtClean="0">
                <a:latin typeface="Calibri" pitchFamily="34" charset="0"/>
              </a:rPr>
              <a:t>Concept Expansion employs an interactive human-machine partnership to guide concept expansion from a suggested "seed list" with an ultra high speed pattern matching algorithm, enabling rapid development of rich entity terminologies.</a:t>
            </a:r>
            <a:endParaRPr lang="en-US" altLang="en-US" sz="2400" b="1">
              <a:ea typeface="ヒラギノ角ゴ Pro W3"/>
              <a:cs typeface="ヒラギノ角ゴ Pro W3"/>
            </a:endParaRPr>
          </a:p>
          <a:p>
            <a:pPr eaLnBrk="1" fontAlgn="b" hangingPunct="1">
              <a:lnSpc>
                <a:spcPct val="100000"/>
              </a:lnSpc>
              <a:spcBef>
                <a:spcPct val="20000"/>
              </a:spcBef>
              <a:spcAft>
                <a:spcPct val="0"/>
              </a:spcAft>
              <a:buClr>
                <a:schemeClr val="tx1"/>
              </a:buClr>
              <a:buSzTx/>
              <a:buFont typeface="Wingdings" pitchFamily="2" charset="2"/>
              <a:buNone/>
            </a:pPr>
            <a:endParaRPr lang="en-US" altLang="en-US" sz="2400">
              <a:latin typeface="Calibri" pitchFamily="34" charset="0"/>
            </a:endParaRPr>
          </a:p>
          <a:p>
            <a:pPr>
              <a:lnSpc>
                <a:spcPct val="100000"/>
              </a:lnSpc>
              <a:spcBef>
                <a:spcPts val="100"/>
              </a:spcBef>
              <a:spcAft>
                <a:spcPct val="0"/>
              </a:spcAft>
              <a:buClr>
                <a:schemeClr val="tx1"/>
              </a:buClr>
              <a:buSzTx/>
              <a:buFont typeface="Wingdings" pitchFamily="2" charset="2"/>
              <a:buNone/>
            </a:pPr>
            <a:r>
              <a:rPr lang="en-US" altLang="en-US" sz="2400" b="1"/>
              <a:t>Use Cases-</a:t>
            </a:r>
            <a:endParaRPr lang="en-US" altLang="en-US" sz="2400"/>
          </a:p>
          <a:p>
            <a:pPr eaLnBrk="1" hangingPunct="1">
              <a:lnSpc>
                <a:spcPct val="100000"/>
              </a:lnSpc>
              <a:spcBef>
                <a:spcPct val="20000"/>
              </a:spcBef>
              <a:spcAft>
                <a:spcPts val="800"/>
              </a:spcAft>
              <a:buClr>
                <a:schemeClr val="tx1"/>
              </a:buClr>
              <a:buSzTx/>
              <a:buFontTx/>
              <a:buNone/>
            </a:pPr>
            <a:r>
              <a:rPr lang="en-US" altLang="en-US" sz="2400" smtClean="0">
                <a:latin typeface="Calibri" pitchFamily="34" charset="0"/>
              </a:rPr>
              <a:t>From a list of "SEED" terms like "apple, orange, cherry" we get all the fruit like terms mentioned in Text to "apple, orange, cherry, limes, strawberries"</a:t>
            </a:r>
            <a:endParaRPr lang="en-US" altLang="en-US" sz="2400" b="1">
              <a:solidFill>
                <a:schemeClr val="accent1"/>
              </a:solidFill>
              <a:latin typeface="Calibri" pitchFamily="34" charset="0"/>
            </a:endParaRPr>
          </a:p>
        </p:txBody>
      </p:sp>
      <p:pic>
        <p:nvPicPr>
          <p:cNvPr id="2253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77632" y="904875"/>
            <a:ext cx="1992313" cy="2454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533"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3581400"/>
            <a:ext cx="2324100" cy="297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ight Arrow 6"/>
          <p:cNvSpPr/>
          <p:nvPr/>
        </p:nvSpPr>
        <p:spPr>
          <a:xfrm rot="3331112">
            <a:off x="6616700" y="3117850"/>
            <a:ext cx="979488" cy="484188"/>
          </a:xfrm>
          <a:prstGeom prst="rightArrow">
            <a:avLst/>
          </a:prstGeom>
          <a:solidFill>
            <a:srgbClr val="0099FF"/>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4097848589"/>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smtClean="0"/>
              <a:t>ConceptExpansion cet = new ConceptExpansion();</a:t>
            </a:r>
            <a:br>
              <a:rPr lang="en-US" sz="1200" smtClean="0"/>
            </a:br>
            <a:r>
              <a:rPr lang="en-US" sz="1200" smtClean="0"/>
              <a:t>try {</a:t>
            </a:r>
            <a:br>
              <a:rPr lang="en-US" sz="1200" smtClean="0"/>
            </a:br>
            <a:r>
              <a:rPr lang="en-US" sz="1200" smtClean="0"/>
              <a:t>	cet.setUsernameAndPassword(..,..);</a:t>
            </a:r>
            <a:br>
              <a:rPr lang="en-US" sz="1200" smtClean="0"/>
            </a:br>
            <a:r>
              <a:rPr lang="en-US" sz="1200" smtClean="0"/>
              <a:t>	cet.setEndPoint("…");</a:t>
            </a:r>
            <a:br>
              <a:rPr lang="en-US" sz="1200" smtClean="0"/>
            </a:br>
            <a:r>
              <a:rPr lang="en-US" sz="1200" smtClean="0"/>
              <a:t>} catch (Exception e1) {  … }</a:t>
            </a:r>
            <a:br>
              <a:rPr lang="en-US" sz="1200" smtClean="0"/>
            </a:br>
            <a:r>
              <a:rPr lang="en-US" sz="1200" smtClean="0"/>
              <a:t/>
            </a:r>
            <a:br>
              <a:rPr lang="en-US" sz="1200" smtClean="0"/>
            </a:br>
            <a:r>
              <a:rPr lang="en-US" sz="1200" smtClean="0"/>
              <a:t>String []seeds = new String[]{"motrin","tylenol","aspirin"};</a:t>
            </a:r>
            <a:br>
              <a:rPr lang="en-US" sz="1200" smtClean="0"/>
            </a:br>
            <a:r>
              <a:rPr lang="en-US" sz="1200" smtClean="0"/>
              <a:t>String label = "medicine";</a:t>
            </a:r>
            <a:br>
              <a:rPr lang="en-US" sz="1200" smtClean="0"/>
            </a:br>
            <a:r>
              <a:rPr lang="en-US" sz="1200" smtClean="0"/>
              <a:t>cet.setDataset(ConceptExpansionDataset.</a:t>
            </a:r>
            <a:r>
              <a:rPr lang="en-US" sz="1200" i="1" smtClean="0"/>
              <a:t>MT_SAMPLES);</a:t>
            </a:r>
            <a:br>
              <a:rPr lang="en-US" sz="1200" i="1" smtClean="0"/>
            </a:br>
            <a:r>
              <a:rPr lang="en-US" sz="1200" smtClean="0"/>
              <a:t/>
            </a:r>
            <a:br>
              <a:rPr lang="en-US" sz="1200" smtClean="0"/>
            </a:br>
            <a:r>
              <a:rPr lang="en-US" sz="1200" smtClean="0"/>
              <a:t>Job job = cet.createJob(label, seeds);</a:t>
            </a:r>
            <a:br>
              <a:rPr lang="en-US" sz="1200" smtClean="0"/>
            </a:br>
            <a:r>
              <a:rPr lang="en-US" sz="1200" smtClean="0"/>
              <a:t>Status status = cet.getJobStatus(job);</a:t>
            </a:r>
            <a:br>
              <a:rPr lang="en-US" sz="1200" smtClean="0"/>
            </a:br>
            <a:r>
              <a:rPr lang="en-US" sz="1200" smtClean="0"/>
              <a:t/>
            </a:r>
            <a:br>
              <a:rPr lang="en-US" sz="1200" smtClean="0"/>
            </a:br>
            <a:r>
              <a:rPr lang="en-US" sz="1200" smtClean="0"/>
              <a:t>while (status == Status.</a:t>
            </a:r>
            <a:r>
              <a:rPr lang="en-US" sz="1200" i="1" smtClean="0"/>
              <a:t>AWAITING_WORK || status == Status.IN_FLIGHT) {</a:t>
            </a:r>
            <a:br>
              <a:rPr lang="en-US" sz="1200" i="1" smtClean="0"/>
            </a:br>
            <a:r>
              <a:rPr lang="en-US" sz="1200" i="1" smtClean="0"/>
              <a:t>	</a:t>
            </a:r>
            <a:r>
              <a:rPr lang="en-US" sz="1200" smtClean="0"/>
              <a:t>status = cet.getJobStatus(job);</a:t>
            </a:r>
            <a:br>
              <a:rPr lang="en-US" sz="1200" smtClean="0"/>
            </a:br>
            <a:r>
              <a:rPr lang="en-US" sz="1200" smtClean="0"/>
              <a:t>	try { Thread.</a:t>
            </a:r>
            <a:r>
              <a:rPr lang="en-US" sz="1200" i="1" smtClean="0"/>
              <a:t>sleep(1000); </a:t>
            </a:r>
            <a:r>
              <a:rPr lang="en-US" sz="1200" smtClean="0"/>
              <a:t>} catch (InterruptedException e) {  throw new RuntimeException(e);  }</a:t>
            </a:r>
            <a:br>
              <a:rPr lang="en-US" sz="1200" smtClean="0"/>
            </a:br>
            <a:r>
              <a:rPr lang="en-US" sz="1200" smtClean="0"/>
              <a:t>}</a:t>
            </a:r>
            <a:br>
              <a:rPr lang="en-US" sz="1200" smtClean="0"/>
            </a:br>
            <a:r>
              <a:rPr lang="en-US" sz="1200" smtClean="0"/>
              <a:t/>
            </a:r>
            <a:br>
              <a:rPr lang="en-US" sz="1200" smtClean="0"/>
            </a:br>
            <a:r>
              <a:rPr lang="en-US" sz="1200" smtClean="0"/>
              <a:t>if (status == Status.</a:t>
            </a:r>
            <a:r>
              <a:rPr lang="en-US" sz="1200" i="1" smtClean="0"/>
              <a:t>DONE) {</a:t>
            </a:r>
            <a:br>
              <a:rPr lang="en-US" sz="1200" i="1" smtClean="0"/>
            </a:br>
            <a:r>
              <a:rPr lang="en-US" sz="1200" i="1" smtClean="0"/>
              <a:t>	</a:t>
            </a:r>
            <a:r>
              <a:rPr lang="en-US" sz="1200" smtClean="0"/>
              <a:t>List&lt;Concept&gt; concepts = cet.getJobResult(job);</a:t>
            </a:r>
            <a:br>
              <a:rPr lang="en-US" sz="1200" smtClean="0"/>
            </a:br>
            <a:r>
              <a:rPr lang="en-US" sz="1200" smtClean="0"/>
              <a:t>	for (int i = 0; i &lt; concepts.size(); i++) {</a:t>
            </a:r>
            <a:br>
              <a:rPr lang="en-US" sz="1200" smtClean="0"/>
            </a:br>
            <a:r>
              <a:rPr lang="en-US" sz="1200" smtClean="0"/>
              <a:t>		Concept element = concepts.get(i);</a:t>
            </a:r>
            <a:br>
              <a:rPr lang="en-US" sz="1200" smtClean="0"/>
            </a:br>
            <a:r>
              <a:rPr lang="en-US" sz="1200" smtClean="0"/>
              <a:t>		System.</a:t>
            </a:r>
            <a:r>
              <a:rPr lang="en-US" sz="1200" i="1" smtClean="0"/>
              <a:t>out.println(element);</a:t>
            </a:r>
            <a:br>
              <a:rPr lang="en-US" sz="1200" i="1" smtClean="0"/>
            </a:br>
            <a:r>
              <a:rPr lang="en-US" sz="1200" i="1" smtClean="0"/>
              <a:t>	</a:t>
            </a:r>
            <a:r>
              <a:rPr lang="en-US" sz="1200" smtClean="0"/>
              <a:t>}</a:t>
            </a:r>
            <a:br>
              <a:rPr lang="en-US" sz="1200" smtClean="0"/>
            </a:br>
            <a:r>
              <a:rPr lang="en-US" sz="1200" smtClean="0"/>
              <a:t/>
            </a:r>
            <a:br>
              <a:rPr lang="en-US" sz="1200" smtClean="0"/>
            </a:br>
            <a:r>
              <a:rPr lang="en-US" sz="1200" smtClean="0"/>
              <a:t>} else {</a:t>
            </a:r>
            <a:br>
              <a:rPr lang="en-US" sz="1200" smtClean="0"/>
            </a:br>
            <a:r>
              <a:rPr lang="en-US" sz="1200" smtClean="0"/>
              <a:t>	System.</a:t>
            </a:r>
            <a:r>
              <a:rPr lang="en-US" sz="1200" i="1" smtClean="0"/>
              <a:t>out.println("The concept coudn't be expanded");</a:t>
            </a:r>
            <a:br>
              <a:rPr lang="en-US" sz="1200" i="1" smtClean="0"/>
            </a:br>
            <a:r>
              <a:rPr lang="en-US" sz="1200" smtClean="0"/>
              <a:t>}</a:t>
            </a:r>
            <a:endParaRPr lang="en-US" sz="1200"/>
          </a:p>
        </p:txBody>
      </p:sp>
      <p:sp>
        <p:nvSpPr>
          <p:cNvPr id="3" name="Slide Number Placeholder 2"/>
          <p:cNvSpPr>
            <a:spLocks noGrp="1"/>
          </p:cNvSpPr>
          <p:nvPr>
            <p:ph type="sldNum" sz="quarter" idx="11"/>
          </p:nvPr>
        </p:nvSpPr>
        <p:spPr/>
        <p:txBody>
          <a:bodyPr/>
          <a:lstStyle/>
          <a:p>
            <a:pPr>
              <a:defRPr/>
            </a:pPr>
            <a:r>
              <a:rPr lang="en-US" altLang="en-US" smtClean="0"/>
              <a:t>  </a:t>
            </a:r>
          </a:p>
          <a:p>
            <a:pPr>
              <a:defRPr/>
            </a:pPr>
            <a:fld id="{887C11B9-1610-4275-8063-1B8FA23743A8}" type="slidenum">
              <a:rPr lang="en-US" altLang="en-US" smtClean="0"/>
              <a:pPr>
                <a:defRPr/>
              </a:pPr>
              <a:t>9</a:t>
            </a:fld>
            <a:endParaRPr lang="en-US" altLang="en-US"/>
          </a:p>
        </p:txBody>
      </p:sp>
      <p:sp>
        <p:nvSpPr>
          <p:cNvPr id="4" name="Title 1"/>
          <p:cNvSpPr txBox="1">
            <a:spLocks/>
          </p:cNvSpPr>
          <p:nvPr/>
        </p:nvSpPr>
        <p:spPr bwMode="auto">
          <a:xfrm>
            <a:off x="454025" y="380986"/>
            <a:ext cx="8766175" cy="4302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0" cap="none" spc="0" normalizeH="0" baseline="0" noProof="0" smtClean="0">
                <a:ln>
                  <a:noFill/>
                </a:ln>
                <a:solidFill>
                  <a:schemeClr val="tx1"/>
                </a:solidFill>
                <a:effectLst/>
                <a:uLnTx/>
                <a:uFillTx/>
                <a:latin typeface="Arial" pitchFamily="34" charset="0"/>
                <a:ea typeface="+mj-ea"/>
                <a:cs typeface="ヒラギノ角ゴ Pro W3" charset="0"/>
              </a:rPr>
              <a:t>Concept Expansion</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IBM_Watson 1">
      <a:dk1>
        <a:srgbClr val="EBEBED"/>
      </a:dk1>
      <a:lt1>
        <a:srgbClr val="FFFFFF"/>
      </a:lt1>
      <a:dk2>
        <a:srgbClr val="001934"/>
      </a:dk2>
      <a:lt2>
        <a:srgbClr val="FFFFFF"/>
      </a:lt2>
      <a:accent1>
        <a:srgbClr val="8CC63F"/>
      </a:accent1>
      <a:accent2>
        <a:srgbClr val="17AF4B"/>
      </a:accent2>
      <a:accent3>
        <a:srgbClr val="F19027"/>
      </a:accent3>
      <a:accent4>
        <a:srgbClr val="00B2EF"/>
      </a:accent4>
      <a:accent5>
        <a:srgbClr val="004266"/>
      </a:accent5>
      <a:accent6>
        <a:srgbClr val="83D1F5"/>
      </a:accent6>
      <a:hlink>
        <a:srgbClr val="00B2F2"/>
      </a:hlink>
      <a:folHlink>
        <a:srgbClr val="004069"/>
      </a:folHlink>
    </a:clrScheme>
    <a:fontScheme name="Default Design">
      <a:majorFont>
        <a:latin typeface="Arial"/>
        <a:ea typeface="ヒラギノ角ゴ Pro W3"/>
        <a:cs typeface=""/>
      </a:majorFont>
      <a:minorFont>
        <a:latin typeface="Arial"/>
        <a:ea typeface="ヒラギノ角ゴ Pro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001230"/>
        </a:lt1>
        <a:dk2>
          <a:srgbClr val="000000"/>
        </a:dk2>
        <a:lt2>
          <a:srgbClr val="EBEBED"/>
        </a:lt2>
        <a:accent1>
          <a:srgbClr val="00B2F2"/>
        </a:accent1>
        <a:accent2>
          <a:srgbClr val="004069"/>
        </a:accent2>
        <a:accent3>
          <a:srgbClr val="AAAAAD"/>
        </a:accent3>
        <a:accent4>
          <a:srgbClr val="000000"/>
        </a:accent4>
        <a:accent5>
          <a:srgbClr val="AAD5F7"/>
        </a:accent5>
        <a:accent6>
          <a:srgbClr val="00395E"/>
        </a:accent6>
        <a:hlink>
          <a:srgbClr val="6BC72B"/>
        </a:hlink>
        <a:folHlink>
          <a:srgbClr val="00B040"/>
        </a:folHlink>
      </a:clrScheme>
      <a:clrMap bg1="lt1" tx1="dk1" bg2="lt2" tx2="dk2" accent1="accent1" accent2="accent2" accent3="accent3" accent4="accent4" accent5="accent5" accent6="accent6" hlink="hlink" folHlink="folHlink"/>
    </a:extraClrScheme>
    <a:extraClrScheme>
      <a:clrScheme name="Default Design 14">
        <a:dk1>
          <a:srgbClr val="EBEBED"/>
        </a:dk1>
        <a:lt1>
          <a:srgbClr val="FFFFFF"/>
        </a:lt1>
        <a:dk2>
          <a:srgbClr val="001230"/>
        </a:dk2>
        <a:lt2>
          <a:srgbClr val="FFFFFF"/>
        </a:lt2>
        <a:accent1>
          <a:srgbClr val="00B2F2"/>
        </a:accent1>
        <a:accent2>
          <a:srgbClr val="004069"/>
        </a:accent2>
        <a:accent3>
          <a:srgbClr val="AAAAAD"/>
        </a:accent3>
        <a:accent4>
          <a:srgbClr val="DADADA"/>
        </a:accent4>
        <a:accent5>
          <a:srgbClr val="AAD5F7"/>
        </a:accent5>
        <a:accent6>
          <a:srgbClr val="00395E"/>
        </a:accent6>
        <a:hlink>
          <a:srgbClr val="6BC72B"/>
        </a:hlink>
        <a:folHlink>
          <a:srgbClr val="00B04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ヒラギノ角ゴ Pro W3"/>
        <a:cs typeface=""/>
      </a:majorFont>
      <a:minorFont>
        <a:latin typeface="Arial"/>
        <a:ea typeface="ヒラギノ角ゴ Pro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36781</TotalTime>
  <Words>3184</Words>
  <Application>Microsoft Office PowerPoint</Application>
  <PresentationFormat>On-screen Show (4:3)</PresentationFormat>
  <Paragraphs>490</Paragraphs>
  <Slides>33</Slides>
  <Notes>33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33</vt:i4>
      </vt:variant>
    </vt:vector>
  </HeadingPairs>
  <TitlesOfParts>
    <vt:vector size="46" baseType="lpstr">
      <vt:lpstr>ＭＳ Ｐゴシック</vt:lpstr>
      <vt:lpstr>ＭＳ Ｐゴシック</vt:lpstr>
      <vt:lpstr>American Typewriter</vt:lpstr>
      <vt:lpstr>Arial</vt:lpstr>
      <vt:lpstr>Calibri</vt:lpstr>
      <vt:lpstr>Century Gothic</vt:lpstr>
      <vt:lpstr>Courier New</vt:lpstr>
      <vt:lpstr>Helvetica Light</vt:lpstr>
      <vt:lpstr>Helvetica Neue Light</vt:lpstr>
      <vt:lpstr>Wingdings</vt:lpstr>
      <vt:lpstr>ヒラギノ角ゴ Pro W3</vt:lpstr>
      <vt:lpstr>Default Design</vt:lpstr>
      <vt:lpstr>1_Custom Design</vt:lpstr>
      <vt:lpstr> Eco System Development   </vt:lpstr>
      <vt:lpstr>What is Watson ?</vt:lpstr>
      <vt:lpstr>Benefits of Watson on the Cloud Infrastructure</vt:lpstr>
      <vt:lpstr>Reusable services form the basis for all Watson cognitive solutions</vt:lpstr>
      <vt:lpstr>PowerPoint Presentation</vt:lpstr>
      <vt:lpstr>Bluemix has radically expanded access to Watson services</vt:lpstr>
      <vt:lpstr>Watson Services in Bluemix</vt:lpstr>
      <vt:lpstr>Concept Expansion</vt:lpstr>
      <vt:lpstr>ConceptExpansion cet = new ConceptExpansion(); try {  cet.setUsernameAndPassword(..,..);  cet.setEndPoint("…"); } catch (Exception e1) {  … }  String []seeds = new String[]{"motrin","tylenol","aspirin"}; String label = "medicine"; cet.setDataset(ConceptExpansionDataset.MT_SAMPLES);  Job job = cet.createJob(label, seeds); Status status = cet.getJobStatus(job);  while (status == Status.AWAITING_WORK || status == Status.IN_FLIGHT) {  status = cet.getJobStatus(job);  try { Thread.sleep(1000); } catch (InterruptedException e) {  throw new RuntimeException(e);  } }  if (status == Status.DONE) {  List&lt;Concept&gt; concepts = cet.getJobResult(job);  for (int i = 0; i &lt; concepts.size(); i++) {   Concept element = concepts.get(i);   System.out.println(element);  }  } else {  System.out.println("The concept coudn't be expanded"); }</vt:lpstr>
      <vt:lpstr>ConceptExpansion cet = new ConceptExpansion(); try {  cet.setUsernameAndPassword(..,..);  cet.setEndPoint("…"); } catch (Exception e1) {  … }  String []seeds = new String[]{"motrin","tylenol","aspirin"}; String label = "medicine"; cet.setDataset(ConceptExpansionDataset.MT_SAMPLES);  Job job = cet.createJob(label, seeds); Status status = cet.getJobStatus(job);  while (status == Status.AWAITING_WORK || status == Status.IN_FLIGHT) {  status = cet.getJobStatus(job);  try { Thread.sleep(1000); } catch (InterruptedException e) {  throw new RuntimeException(e);  } }  if (status == Status.DONE) {  List&lt;Concept&gt; concepts = cet.getJobResult(job);  for (int i = 0; i &lt; concepts.size(); i++) {   Concept element = concepts.get(i);   System.out.println(element);  }  } else {  System.out.println("The concept coudn't be expanded"); }</vt:lpstr>
      <vt:lpstr>Machine Translation</vt:lpstr>
      <vt:lpstr>MachineTranslation mtservice = new MachineTranslation(); try {  mtservice.setUsernameAndPassword( .. , .. );  mtservice.setEndPoint("…"); } catch (Exception e1) {  e1.printStackTrace(); }  String response = mtservice.translate(  "The IBM ECOD team is awesome",  Language.ENGLISH,   Language.SPANISH );  System.out.println(response);</vt:lpstr>
      <vt:lpstr>Relationship Extraction </vt:lpstr>
      <vt:lpstr>RelationshipExtraction ret = new RelationshipExtraction(); try {  ret.setUsernameAndPassword(.. , ... );  ret.setEndPoint( .. ); } catch (Exception e1) {  e1.printStackTrace(); }  ret.setDataset(RelationshipExtractionDataset.ENGLISH_NEWS); String response = ret.extract(  "John works in IBM. John kicked the ball." );  System.out.println(response);</vt:lpstr>
      <vt:lpstr>Question and Answer </vt:lpstr>
      <vt:lpstr>QuestionAndAnswer qat = new QuestionAndAnswer(); try { qat.setUsernameAndPassword( .. , .. ); qat.setEndPoint(".."); } catch (Exception e1) {  e1.printStackTrace(); } qat.setDataset(  QuestionAndAnswerDataset.HEALTHCARE ); WatsonAnswer watsonAnswers = qat.ask(  "What is Migrane?" );  System.out.println(watsonAnswers);</vt:lpstr>
      <vt:lpstr>Language Identification</vt:lpstr>
      <vt:lpstr>LanguageIdentification lit = new LanguageIdentification(); try {  lit.setUsernameAndPassword(.. , .. );  lit.setEndPoint(..); } catch (Exception e1) {  e1.printStackTrace(); }  IdentifiedLanguage lang = lit.identify(  "Good Morning" );  System.out.println(lang);</vt:lpstr>
      <vt:lpstr>Personality Insights</vt:lpstr>
      <vt:lpstr>PersonalityInsights pit = new PersonalityInsights();  String realstring = "";  try {  pit.setUsernameAndPassword(.. , .. );  pit.setEndPoint( .. );  String str = "TXT TO BE ANALYSED,"; //typically from file/url  InputStream is = new ByteArrayInputStream(str.getBytes() );  realstring = getStringFromInputStream(is); } catch (Exception e1) {  e1.printStackTrace(); } ContentItem cItem = new ContentItem(); cItem.setContent(realstring); Content content = new Content();  content.addContentItem(cItem); Map&lt;String, Object&gt; params = new HashMap&lt;String, Object&gt;(); params.put("text",realstring);  Profile profile = pit.getProfile(params); System.out.println(profile);</vt:lpstr>
      <vt:lpstr>Visualization Rendering</vt:lpstr>
      <vt:lpstr>Speech to Text</vt:lpstr>
      <vt:lpstr>Text to Speech</vt:lpstr>
      <vt:lpstr>Concept Insights</vt:lpstr>
      <vt:lpstr>Visual Recognition</vt:lpstr>
      <vt:lpstr>Tradeoff Analytics</vt:lpstr>
      <vt:lpstr>How to use the Personality Insights API</vt:lpstr>
      <vt:lpstr>Personality Insights API Architecture</vt:lpstr>
      <vt:lpstr>PowerPoint Presentation</vt:lpstr>
      <vt:lpstr>Watson has been trained to be an Analyst</vt:lpstr>
      <vt:lpstr>Discovering with Personality Insights </vt:lpstr>
      <vt:lpstr>Example of a Customer Portrait</vt:lpstr>
      <vt:lpstr>Benefits of Watson Cognitive Services to End User</vt:lpstr>
    </vt:vector>
  </TitlesOfParts>
  <Company>VSA Partners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lsadler</dc:creator>
  <cp:lastModifiedBy>kapoor</cp:lastModifiedBy>
  <cp:revision>237</cp:revision>
  <dcterms:created xsi:type="dcterms:W3CDTF">2014-02-19T16:27:13Z</dcterms:created>
  <dcterms:modified xsi:type="dcterms:W3CDTF">2015-09-21T22:05:27Z</dcterms:modified>
</cp:coreProperties>
</file>